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8" r:id="rId9"/>
    <p:sldId id="269" r:id="rId10"/>
    <p:sldId id="272" r:id="rId11"/>
    <p:sldId id="273" r:id="rId12"/>
    <p:sldId id="265" r:id="rId13"/>
    <p:sldId id="271" r:id="rId14"/>
    <p:sldId id="270" r:id="rId15"/>
    <p:sldId id="266" r:id="rId16"/>
    <p:sldId id="267" r:id="rId17"/>
  </p:sldIdLst>
  <p:sldSz cx="9144000" cy="7023100"/>
  <p:notesSz cx="9144000" cy="70231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37"/>
    <p:restoredTop sz="94737"/>
  </p:normalViewPr>
  <p:slideViewPr>
    <p:cSldViewPr>
      <p:cViewPr varScale="1">
        <p:scale>
          <a:sx n="87" d="100"/>
          <a:sy n="87" d="100"/>
        </p:scale>
        <p:origin x="2256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E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E0B9B-C76E-8C4D-83EC-DDFB72295081}" type="datetimeFigureOut">
              <a:rPr lang="it-IE" smtClean="0"/>
              <a:t>24/08/2023</a:t>
            </a:fld>
            <a:endParaRPr lang="it-IE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77888"/>
            <a:ext cx="3086100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E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14400" y="3379788"/>
            <a:ext cx="7315200" cy="2765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670675"/>
            <a:ext cx="3962400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670675"/>
            <a:ext cx="3962400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31BAE-7F71-A44E-AF80-DA38D775C5F7}" type="slidenum">
              <a:rPr lang="it-IE" smtClean="0"/>
              <a:t>‹N›</a:t>
            </a:fld>
            <a:endParaRPr lang="it-IE"/>
          </a:p>
        </p:txBody>
      </p:sp>
    </p:spTree>
    <p:extLst>
      <p:ext uri="{BB962C8B-B14F-4D97-AF65-F5344CB8AC3E}">
        <p14:creationId xmlns:p14="http://schemas.microsoft.com/office/powerpoint/2010/main" val="3863374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CEE9BF-1AAC-4240-9492-7441FB7C0F6E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95050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CEE9BF-1AAC-4240-9492-7441FB7C0F6E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7695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CEE9BF-1AAC-4240-9492-7441FB7C0F6E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3633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CEE9BF-1AAC-4240-9492-7441FB7C0F6E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5699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CEE9BF-1AAC-4240-9492-7441FB7C0F6E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00311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CEE9BF-1AAC-4240-9492-7441FB7C0F6E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2800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CEE9BF-1AAC-4240-9492-7441FB7C0F6E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80858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CEE9BF-1AAC-4240-9492-7441FB7C0F6E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8687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CEE9BF-1AAC-4240-9492-7441FB7C0F6E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0736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CEE9BF-1AAC-4240-9492-7441FB7C0F6E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8459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CEE9BF-1AAC-4240-9492-7441FB7C0F6E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2741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CEE9BF-1AAC-4240-9492-7441FB7C0F6E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8267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CEE9BF-1AAC-4240-9492-7441FB7C0F6E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7372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CEE9BF-1AAC-4240-9492-7441FB7C0F6E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499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CEE9BF-1AAC-4240-9492-7441FB7C0F6E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3892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CEE9BF-1AAC-4240-9492-7441FB7C0F6E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0222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77161"/>
            <a:ext cx="7772400" cy="14748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932936"/>
            <a:ext cx="6400800" cy="1755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615313"/>
            <a:ext cx="3977640" cy="46352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615313"/>
            <a:ext cx="3977640" cy="46352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81715"/>
            <a:ext cx="7772400" cy="276999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979757"/>
            <a:ext cx="6400800" cy="2769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531483"/>
            <a:ext cx="2103120" cy="276999"/>
          </a:xfrm>
        </p:spPr>
        <p:txBody>
          <a:bodyPr/>
          <a:lstStyle/>
          <a:p>
            <a:fld id="{40D8A5C2-2290-4B35-87FB-C88B55A571E5}" type="datetimeFigureOut">
              <a:rPr lang="it-IT" smtClean="0"/>
              <a:t>24/08/23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08960" y="6531483"/>
            <a:ext cx="2926080" cy="276999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83680" y="6531483"/>
            <a:ext cx="2103120" cy="276999"/>
          </a:xfrm>
        </p:spPr>
        <p:txBody>
          <a:bodyPr/>
          <a:lstStyle/>
          <a:p>
            <a:fld id="{0E348A41-25E4-44C9-9A9A-5E1CDA93E5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4123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-6" y="647999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12" y="0"/>
                </a:lnTo>
              </a:path>
            </a:pathLst>
          </a:custGeom>
          <a:ln w="16852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317599" y="539991"/>
            <a:ext cx="0" cy="648335"/>
          </a:xfrm>
          <a:custGeom>
            <a:avLst/>
            <a:gdLst/>
            <a:ahLst/>
            <a:cxnLst/>
            <a:rect l="l" t="t" r="r" b="b"/>
            <a:pathLst>
              <a:path h="648335">
                <a:moveTo>
                  <a:pt x="0" y="0"/>
                </a:moveTo>
                <a:lnTo>
                  <a:pt x="0" y="648004"/>
                </a:lnTo>
              </a:path>
            </a:pathLst>
          </a:custGeom>
          <a:ln w="708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40001" y="539991"/>
            <a:ext cx="647966" cy="6480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577428" y="882777"/>
            <a:ext cx="29209" cy="29209"/>
          </a:xfrm>
          <a:custGeom>
            <a:avLst/>
            <a:gdLst/>
            <a:ahLst/>
            <a:cxnLst/>
            <a:rect l="l" t="t" r="r" b="b"/>
            <a:pathLst>
              <a:path w="29209" h="29209">
                <a:moveTo>
                  <a:pt x="22263" y="0"/>
                </a:moveTo>
                <a:lnTo>
                  <a:pt x="6489" y="0"/>
                </a:lnTo>
                <a:lnTo>
                  <a:pt x="0" y="6489"/>
                </a:lnTo>
                <a:lnTo>
                  <a:pt x="0" y="22491"/>
                </a:lnTo>
                <a:lnTo>
                  <a:pt x="6489" y="28778"/>
                </a:lnTo>
                <a:lnTo>
                  <a:pt x="22263" y="28778"/>
                </a:lnTo>
                <a:lnTo>
                  <a:pt x="28740" y="22491"/>
                </a:lnTo>
                <a:lnTo>
                  <a:pt x="28740" y="6489"/>
                </a:lnTo>
                <a:lnTo>
                  <a:pt x="2226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439519" y="882764"/>
            <a:ext cx="110489" cy="179070"/>
          </a:xfrm>
          <a:custGeom>
            <a:avLst/>
            <a:gdLst/>
            <a:ahLst/>
            <a:cxnLst/>
            <a:rect l="l" t="t" r="r" b="b"/>
            <a:pathLst>
              <a:path w="110490" h="179069">
                <a:moveTo>
                  <a:pt x="51015" y="63042"/>
                </a:moveTo>
                <a:lnTo>
                  <a:pt x="29843" y="67749"/>
                </a:lnTo>
                <a:lnTo>
                  <a:pt x="13773" y="80329"/>
                </a:lnTo>
                <a:lnTo>
                  <a:pt x="3570" y="98474"/>
                </a:lnTo>
                <a:lnTo>
                  <a:pt x="0" y="119875"/>
                </a:lnTo>
                <a:lnTo>
                  <a:pt x="3422" y="142124"/>
                </a:lnTo>
                <a:lnTo>
                  <a:pt x="13455" y="160821"/>
                </a:lnTo>
                <a:lnTo>
                  <a:pt x="29746" y="173701"/>
                </a:lnTo>
                <a:lnTo>
                  <a:pt x="51943" y="178498"/>
                </a:lnTo>
                <a:lnTo>
                  <a:pt x="62971" y="177000"/>
                </a:lnTo>
                <a:lnTo>
                  <a:pt x="72964" y="172783"/>
                </a:lnTo>
                <a:lnTo>
                  <a:pt x="81657" y="166261"/>
                </a:lnTo>
                <a:lnTo>
                  <a:pt x="87010" y="159943"/>
                </a:lnTo>
                <a:lnTo>
                  <a:pt x="55168" y="159943"/>
                </a:lnTo>
                <a:lnTo>
                  <a:pt x="40525" y="156656"/>
                </a:lnTo>
                <a:lnTo>
                  <a:pt x="29770" y="147893"/>
                </a:lnTo>
                <a:lnTo>
                  <a:pt x="23141" y="135303"/>
                </a:lnTo>
                <a:lnTo>
                  <a:pt x="20878" y="120535"/>
                </a:lnTo>
                <a:lnTo>
                  <a:pt x="23205" y="105945"/>
                </a:lnTo>
                <a:lnTo>
                  <a:pt x="29941" y="93510"/>
                </a:lnTo>
                <a:lnTo>
                  <a:pt x="40718" y="84856"/>
                </a:lnTo>
                <a:lnTo>
                  <a:pt x="55168" y="81610"/>
                </a:lnTo>
                <a:lnTo>
                  <a:pt x="86489" y="81610"/>
                </a:lnTo>
                <a:lnTo>
                  <a:pt x="81541" y="75590"/>
                </a:lnTo>
                <a:lnTo>
                  <a:pt x="72758" y="68856"/>
                </a:lnTo>
                <a:lnTo>
                  <a:pt x="62546" y="64555"/>
                </a:lnTo>
                <a:lnTo>
                  <a:pt x="51015" y="63042"/>
                </a:lnTo>
                <a:close/>
              </a:path>
              <a:path w="110490" h="179069">
                <a:moveTo>
                  <a:pt x="110109" y="157848"/>
                </a:moveTo>
                <a:lnTo>
                  <a:pt x="89230" y="157848"/>
                </a:lnTo>
                <a:lnTo>
                  <a:pt x="89230" y="174751"/>
                </a:lnTo>
                <a:lnTo>
                  <a:pt x="110109" y="174751"/>
                </a:lnTo>
                <a:lnTo>
                  <a:pt x="110109" y="157848"/>
                </a:lnTo>
                <a:close/>
              </a:path>
              <a:path w="110490" h="179069">
                <a:moveTo>
                  <a:pt x="86489" y="81610"/>
                </a:moveTo>
                <a:lnTo>
                  <a:pt x="55168" y="81610"/>
                </a:lnTo>
                <a:lnTo>
                  <a:pt x="70160" y="84724"/>
                </a:lnTo>
                <a:lnTo>
                  <a:pt x="81211" y="93157"/>
                </a:lnTo>
                <a:lnTo>
                  <a:pt x="88046" y="105548"/>
                </a:lnTo>
                <a:lnTo>
                  <a:pt x="90385" y="120535"/>
                </a:lnTo>
                <a:lnTo>
                  <a:pt x="88076" y="135683"/>
                </a:lnTo>
                <a:lnTo>
                  <a:pt x="81292" y="148231"/>
                </a:lnTo>
                <a:lnTo>
                  <a:pt x="70251" y="156783"/>
                </a:lnTo>
                <a:lnTo>
                  <a:pt x="55168" y="159943"/>
                </a:lnTo>
                <a:lnTo>
                  <a:pt x="87010" y="159943"/>
                </a:lnTo>
                <a:lnTo>
                  <a:pt x="88785" y="157848"/>
                </a:lnTo>
                <a:lnTo>
                  <a:pt x="110109" y="157848"/>
                </a:lnTo>
                <a:lnTo>
                  <a:pt x="110109" y="84404"/>
                </a:lnTo>
                <a:lnTo>
                  <a:pt x="88785" y="84404"/>
                </a:lnTo>
                <a:lnTo>
                  <a:pt x="86489" y="81610"/>
                </a:lnTo>
                <a:close/>
              </a:path>
              <a:path w="110490" h="179069">
                <a:moveTo>
                  <a:pt x="110109" y="0"/>
                </a:moveTo>
                <a:lnTo>
                  <a:pt x="89230" y="0"/>
                </a:lnTo>
                <a:lnTo>
                  <a:pt x="89230" y="84404"/>
                </a:lnTo>
                <a:lnTo>
                  <a:pt x="110109" y="84404"/>
                </a:lnTo>
                <a:lnTo>
                  <a:pt x="11010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591811" y="949083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432"/>
                </a:lnTo>
              </a:path>
            </a:pathLst>
          </a:custGeom>
          <a:ln w="2084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686902" y="876973"/>
            <a:ext cx="1056640" cy="186690"/>
          </a:xfrm>
          <a:custGeom>
            <a:avLst/>
            <a:gdLst/>
            <a:ahLst/>
            <a:cxnLst/>
            <a:rect l="l" t="t" r="r" b="b"/>
            <a:pathLst>
              <a:path w="1056639" h="186690">
                <a:moveTo>
                  <a:pt x="990434" y="5791"/>
                </a:moveTo>
                <a:lnTo>
                  <a:pt x="940866" y="5791"/>
                </a:lnTo>
                <a:lnTo>
                  <a:pt x="873620" y="180543"/>
                </a:lnTo>
                <a:lnTo>
                  <a:pt x="921842" y="180543"/>
                </a:lnTo>
                <a:lnTo>
                  <a:pt x="933894" y="150202"/>
                </a:lnTo>
                <a:lnTo>
                  <a:pt x="1044820" y="150202"/>
                </a:lnTo>
                <a:lnTo>
                  <a:pt x="1031734" y="115455"/>
                </a:lnTo>
                <a:lnTo>
                  <a:pt x="946429" y="115455"/>
                </a:lnTo>
                <a:lnTo>
                  <a:pt x="965200" y="59817"/>
                </a:lnTo>
                <a:lnTo>
                  <a:pt x="1010780" y="59817"/>
                </a:lnTo>
                <a:lnTo>
                  <a:pt x="990434" y="5791"/>
                </a:lnTo>
                <a:close/>
              </a:path>
              <a:path w="1056639" h="186690">
                <a:moveTo>
                  <a:pt x="1044820" y="150202"/>
                </a:moveTo>
                <a:lnTo>
                  <a:pt x="996467" y="150202"/>
                </a:lnTo>
                <a:lnTo>
                  <a:pt x="1007833" y="180543"/>
                </a:lnTo>
                <a:lnTo>
                  <a:pt x="1056246" y="180543"/>
                </a:lnTo>
                <a:lnTo>
                  <a:pt x="1044820" y="150202"/>
                </a:lnTo>
                <a:close/>
              </a:path>
              <a:path w="1056639" h="186690">
                <a:moveTo>
                  <a:pt x="1010780" y="59817"/>
                </a:moveTo>
                <a:lnTo>
                  <a:pt x="965631" y="59817"/>
                </a:lnTo>
                <a:lnTo>
                  <a:pt x="984199" y="115455"/>
                </a:lnTo>
                <a:lnTo>
                  <a:pt x="1031734" y="115455"/>
                </a:lnTo>
                <a:lnTo>
                  <a:pt x="1010780" y="59817"/>
                </a:lnTo>
                <a:close/>
              </a:path>
              <a:path w="1056639" h="186690">
                <a:moveTo>
                  <a:pt x="730669" y="5791"/>
                </a:moveTo>
                <a:lnTo>
                  <a:pt x="685253" y="5791"/>
                </a:lnTo>
                <a:lnTo>
                  <a:pt x="685253" y="180543"/>
                </a:lnTo>
                <a:lnTo>
                  <a:pt x="730669" y="180543"/>
                </a:lnTo>
                <a:lnTo>
                  <a:pt x="730669" y="73494"/>
                </a:lnTo>
                <a:lnTo>
                  <a:pt x="783361" y="73494"/>
                </a:lnTo>
                <a:lnTo>
                  <a:pt x="730669" y="5791"/>
                </a:lnTo>
                <a:close/>
              </a:path>
              <a:path w="1056639" h="186690">
                <a:moveTo>
                  <a:pt x="783361" y="73494"/>
                </a:moveTo>
                <a:lnTo>
                  <a:pt x="731126" y="73494"/>
                </a:lnTo>
                <a:lnTo>
                  <a:pt x="814285" y="180543"/>
                </a:lnTo>
                <a:lnTo>
                  <a:pt x="859726" y="180543"/>
                </a:lnTo>
                <a:lnTo>
                  <a:pt x="859726" y="112674"/>
                </a:lnTo>
                <a:lnTo>
                  <a:pt x="813854" y="112674"/>
                </a:lnTo>
                <a:lnTo>
                  <a:pt x="783361" y="73494"/>
                </a:lnTo>
                <a:close/>
              </a:path>
              <a:path w="1056639" h="186690">
                <a:moveTo>
                  <a:pt x="859726" y="5791"/>
                </a:moveTo>
                <a:lnTo>
                  <a:pt x="814285" y="5791"/>
                </a:lnTo>
                <a:lnTo>
                  <a:pt x="814285" y="112674"/>
                </a:lnTo>
                <a:lnTo>
                  <a:pt x="859726" y="112674"/>
                </a:lnTo>
                <a:lnTo>
                  <a:pt x="859726" y="5791"/>
                </a:lnTo>
                <a:close/>
              </a:path>
              <a:path w="1056639" h="186690">
                <a:moveTo>
                  <a:pt x="567563" y="0"/>
                </a:moveTo>
                <a:lnTo>
                  <a:pt x="531233" y="6627"/>
                </a:lnTo>
                <a:lnTo>
                  <a:pt x="500356" y="25168"/>
                </a:lnTo>
                <a:lnTo>
                  <a:pt x="478910" y="53610"/>
                </a:lnTo>
                <a:lnTo>
                  <a:pt x="470877" y="89941"/>
                </a:lnTo>
                <a:lnTo>
                  <a:pt x="478094" y="128857"/>
                </a:lnTo>
                <a:lnTo>
                  <a:pt x="498179" y="159346"/>
                </a:lnTo>
                <a:lnTo>
                  <a:pt x="528785" y="179234"/>
                </a:lnTo>
                <a:lnTo>
                  <a:pt x="567563" y="186347"/>
                </a:lnTo>
                <a:lnTo>
                  <a:pt x="606302" y="179234"/>
                </a:lnTo>
                <a:lnTo>
                  <a:pt x="636884" y="159346"/>
                </a:lnTo>
                <a:lnTo>
                  <a:pt x="648088" y="142328"/>
                </a:lnTo>
                <a:lnTo>
                  <a:pt x="567563" y="142328"/>
                </a:lnTo>
                <a:lnTo>
                  <a:pt x="548394" y="138417"/>
                </a:lnTo>
                <a:lnTo>
                  <a:pt x="532684" y="127554"/>
                </a:lnTo>
                <a:lnTo>
                  <a:pt x="522062" y="111044"/>
                </a:lnTo>
                <a:lnTo>
                  <a:pt x="518160" y="90195"/>
                </a:lnTo>
                <a:lnTo>
                  <a:pt x="522062" y="72806"/>
                </a:lnTo>
                <a:lnTo>
                  <a:pt x="532684" y="58077"/>
                </a:lnTo>
                <a:lnTo>
                  <a:pt x="548394" y="47872"/>
                </a:lnTo>
                <a:lnTo>
                  <a:pt x="567563" y="44056"/>
                </a:lnTo>
                <a:lnTo>
                  <a:pt x="648944" y="44056"/>
                </a:lnTo>
                <a:lnTo>
                  <a:pt x="634712" y="25168"/>
                </a:lnTo>
                <a:lnTo>
                  <a:pt x="603859" y="6627"/>
                </a:lnTo>
                <a:lnTo>
                  <a:pt x="567563" y="0"/>
                </a:lnTo>
                <a:close/>
              </a:path>
              <a:path w="1056639" h="186690">
                <a:moveTo>
                  <a:pt x="648944" y="44056"/>
                </a:moveTo>
                <a:lnTo>
                  <a:pt x="567563" y="44056"/>
                </a:lnTo>
                <a:lnTo>
                  <a:pt x="586709" y="47872"/>
                </a:lnTo>
                <a:lnTo>
                  <a:pt x="602394" y="58077"/>
                </a:lnTo>
                <a:lnTo>
                  <a:pt x="612995" y="72806"/>
                </a:lnTo>
                <a:lnTo>
                  <a:pt x="616889" y="90195"/>
                </a:lnTo>
                <a:lnTo>
                  <a:pt x="612995" y="111044"/>
                </a:lnTo>
                <a:lnTo>
                  <a:pt x="602394" y="127554"/>
                </a:lnTo>
                <a:lnTo>
                  <a:pt x="586709" y="138417"/>
                </a:lnTo>
                <a:lnTo>
                  <a:pt x="567563" y="142328"/>
                </a:lnTo>
                <a:lnTo>
                  <a:pt x="648088" y="142328"/>
                </a:lnTo>
                <a:lnTo>
                  <a:pt x="656958" y="128857"/>
                </a:lnTo>
                <a:lnTo>
                  <a:pt x="664171" y="89941"/>
                </a:lnTo>
                <a:lnTo>
                  <a:pt x="656143" y="53610"/>
                </a:lnTo>
                <a:lnTo>
                  <a:pt x="648944" y="44056"/>
                </a:lnTo>
                <a:close/>
              </a:path>
              <a:path w="1056639" h="186690">
                <a:moveTo>
                  <a:pt x="390017" y="5791"/>
                </a:moveTo>
                <a:lnTo>
                  <a:pt x="322110" y="5791"/>
                </a:lnTo>
                <a:lnTo>
                  <a:pt x="322110" y="180543"/>
                </a:lnTo>
                <a:lnTo>
                  <a:pt x="367538" y="180543"/>
                </a:lnTo>
                <a:lnTo>
                  <a:pt x="367538" y="113372"/>
                </a:lnTo>
                <a:lnTo>
                  <a:pt x="415919" y="113372"/>
                </a:lnTo>
                <a:lnTo>
                  <a:pt x="412521" y="108940"/>
                </a:lnTo>
                <a:lnTo>
                  <a:pt x="428938" y="102770"/>
                </a:lnTo>
                <a:lnTo>
                  <a:pt x="440909" y="91659"/>
                </a:lnTo>
                <a:lnTo>
                  <a:pt x="444623" y="84150"/>
                </a:lnTo>
                <a:lnTo>
                  <a:pt x="367538" y="84150"/>
                </a:lnTo>
                <a:lnTo>
                  <a:pt x="367538" y="40589"/>
                </a:lnTo>
                <a:lnTo>
                  <a:pt x="447082" y="40589"/>
                </a:lnTo>
                <a:lnTo>
                  <a:pt x="446095" y="35441"/>
                </a:lnTo>
                <a:lnTo>
                  <a:pt x="433324" y="18700"/>
                </a:lnTo>
                <a:lnTo>
                  <a:pt x="414075" y="8951"/>
                </a:lnTo>
                <a:lnTo>
                  <a:pt x="390017" y="5791"/>
                </a:lnTo>
                <a:close/>
              </a:path>
              <a:path w="1056639" h="186690">
                <a:moveTo>
                  <a:pt x="415919" y="113372"/>
                </a:moveTo>
                <a:lnTo>
                  <a:pt x="368020" y="113372"/>
                </a:lnTo>
                <a:lnTo>
                  <a:pt x="410883" y="180543"/>
                </a:lnTo>
                <a:lnTo>
                  <a:pt x="467423" y="180543"/>
                </a:lnTo>
                <a:lnTo>
                  <a:pt x="415919" y="113372"/>
                </a:lnTo>
                <a:close/>
              </a:path>
              <a:path w="1056639" h="186690">
                <a:moveTo>
                  <a:pt x="447082" y="40589"/>
                </a:moveTo>
                <a:lnTo>
                  <a:pt x="371932" y="40589"/>
                </a:lnTo>
                <a:lnTo>
                  <a:pt x="383128" y="41318"/>
                </a:lnTo>
                <a:lnTo>
                  <a:pt x="393271" y="44348"/>
                </a:lnTo>
                <a:lnTo>
                  <a:pt x="400628" y="50940"/>
                </a:lnTo>
                <a:lnTo>
                  <a:pt x="403466" y="62357"/>
                </a:lnTo>
                <a:lnTo>
                  <a:pt x="400628" y="73788"/>
                </a:lnTo>
                <a:lnTo>
                  <a:pt x="393271" y="80387"/>
                </a:lnTo>
                <a:lnTo>
                  <a:pt x="383128" y="83420"/>
                </a:lnTo>
                <a:lnTo>
                  <a:pt x="371932" y="84150"/>
                </a:lnTo>
                <a:lnTo>
                  <a:pt x="444623" y="84150"/>
                </a:lnTo>
                <a:lnTo>
                  <a:pt x="448236" y="76847"/>
                </a:lnTo>
                <a:lnTo>
                  <a:pt x="450723" y="59575"/>
                </a:lnTo>
                <a:lnTo>
                  <a:pt x="447082" y="40589"/>
                </a:lnTo>
                <a:close/>
              </a:path>
              <a:path w="1056639" h="186690">
                <a:moveTo>
                  <a:pt x="294068" y="5791"/>
                </a:moveTo>
                <a:lnTo>
                  <a:pt x="194665" y="5791"/>
                </a:lnTo>
                <a:lnTo>
                  <a:pt x="194665" y="180543"/>
                </a:lnTo>
                <a:lnTo>
                  <a:pt x="294068" y="180543"/>
                </a:lnTo>
                <a:lnTo>
                  <a:pt x="294068" y="142074"/>
                </a:lnTo>
                <a:lnTo>
                  <a:pt x="240093" y="142074"/>
                </a:lnTo>
                <a:lnTo>
                  <a:pt x="240093" y="111975"/>
                </a:lnTo>
                <a:lnTo>
                  <a:pt x="291287" y="111975"/>
                </a:lnTo>
                <a:lnTo>
                  <a:pt x="291287" y="73494"/>
                </a:lnTo>
                <a:lnTo>
                  <a:pt x="240093" y="73494"/>
                </a:lnTo>
                <a:lnTo>
                  <a:pt x="240093" y="44284"/>
                </a:lnTo>
                <a:lnTo>
                  <a:pt x="294068" y="44284"/>
                </a:lnTo>
                <a:lnTo>
                  <a:pt x="294068" y="5791"/>
                </a:lnTo>
                <a:close/>
              </a:path>
              <a:path w="1056639" h="186690">
                <a:moveTo>
                  <a:pt x="49339" y="5791"/>
                </a:moveTo>
                <a:lnTo>
                  <a:pt x="0" y="5791"/>
                </a:lnTo>
                <a:lnTo>
                  <a:pt x="73482" y="180543"/>
                </a:lnTo>
                <a:lnTo>
                  <a:pt x="108686" y="180543"/>
                </a:lnTo>
                <a:lnTo>
                  <a:pt x="137962" y="111975"/>
                </a:lnTo>
                <a:lnTo>
                  <a:pt x="91528" y="111975"/>
                </a:lnTo>
                <a:lnTo>
                  <a:pt x="49339" y="5791"/>
                </a:lnTo>
                <a:close/>
              </a:path>
              <a:path w="1056639" h="186690">
                <a:moveTo>
                  <a:pt x="183299" y="5791"/>
                </a:moveTo>
                <a:lnTo>
                  <a:pt x="133946" y="5791"/>
                </a:lnTo>
                <a:lnTo>
                  <a:pt x="91528" y="111975"/>
                </a:lnTo>
                <a:lnTo>
                  <a:pt x="137962" y="111975"/>
                </a:lnTo>
                <a:lnTo>
                  <a:pt x="183299" y="579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447177" y="669836"/>
            <a:ext cx="128270" cy="179070"/>
          </a:xfrm>
          <a:custGeom>
            <a:avLst/>
            <a:gdLst/>
            <a:ahLst/>
            <a:cxnLst/>
            <a:rect l="l" t="t" r="r" b="b"/>
            <a:pathLst>
              <a:path w="128269" h="179069">
                <a:moveTo>
                  <a:pt x="21793" y="0"/>
                </a:moveTo>
                <a:lnTo>
                  <a:pt x="0" y="0"/>
                </a:lnTo>
                <a:lnTo>
                  <a:pt x="0" y="110553"/>
                </a:lnTo>
                <a:lnTo>
                  <a:pt x="4360" y="137387"/>
                </a:lnTo>
                <a:lnTo>
                  <a:pt x="16960" y="158927"/>
                </a:lnTo>
                <a:lnTo>
                  <a:pt x="37076" y="173257"/>
                </a:lnTo>
                <a:lnTo>
                  <a:pt x="63982" y="178460"/>
                </a:lnTo>
                <a:lnTo>
                  <a:pt x="90890" y="173257"/>
                </a:lnTo>
                <a:lnTo>
                  <a:pt x="110996" y="158927"/>
                </a:lnTo>
                <a:lnTo>
                  <a:pt x="111515" y="158038"/>
                </a:lnTo>
                <a:lnTo>
                  <a:pt x="63982" y="158038"/>
                </a:lnTo>
                <a:lnTo>
                  <a:pt x="43213" y="153466"/>
                </a:lnTo>
                <a:lnTo>
                  <a:pt x="30286" y="141270"/>
                </a:lnTo>
                <a:lnTo>
                  <a:pt x="23659" y="123732"/>
                </a:lnTo>
                <a:lnTo>
                  <a:pt x="21793" y="103136"/>
                </a:lnTo>
                <a:lnTo>
                  <a:pt x="21793" y="0"/>
                </a:lnTo>
                <a:close/>
              </a:path>
              <a:path w="128269" h="179069">
                <a:moveTo>
                  <a:pt x="127939" y="0"/>
                </a:moveTo>
                <a:lnTo>
                  <a:pt x="106146" y="0"/>
                </a:lnTo>
                <a:lnTo>
                  <a:pt x="106146" y="103136"/>
                </a:lnTo>
                <a:lnTo>
                  <a:pt x="104282" y="123732"/>
                </a:lnTo>
                <a:lnTo>
                  <a:pt x="97661" y="141270"/>
                </a:lnTo>
                <a:lnTo>
                  <a:pt x="84742" y="153466"/>
                </a:lnTo>
                <a:lnTo>
                  <a:pt x="63982" y="158038"/>
                </a:lnTo>
                <a:lnTo>
                  <a:pt x="111515" y="158038"/>
                </a:lnTo>
                <a:lnTo>
                  <a:pt x="123584" y="137387"/>
                </a:lnTo>
                <a:lnTo>
                  <a:pt x="127939" y="110553"/>
                </a:lnTo>
                <a:lnTo>
                  <a:pt x="12793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618919" y="669836"/>
            <a:ext cx="153035" cy="175260"/>
          </a:xfrm>
          <a:custGeom>
            <a:avLst/>
            <a:gdLst/>
            <a:ahLst/>
            <a:cxnLst/>
            <a:rect l="l" t="t" r="r" b="b"/>
            <a:pathLst>
              <a:path w="153035" h="175259">
                <a:moveTo>
                  <a:pt x="8026" y="0"/>
                </a:moveTo>
                <a:lnTo>
                  <a:pt x="0" y="0"/>
                </a:lnTo>
                <a:lnTo>
                  <a:pt x="0" y="174726"/>
                </a:lnTo>
                <a:lnTo>
                  <a:pt x="21793" y="174726"/>
                </a:lnTo>
                <a:lnTo>
                  <a:pt x="21793" y="44500"/>
                </a:lnTo>
                <a:lnTo>
                  <a:pt x="50482" y="44500"/>
                </a:lnTo>
                <a:lnTo>
                  <a:pt x="8026" y="0"/>
                </a:lnTo>
                <a:close/>
              </a:path>
              <a:path w="153035" h="175259">
                <a:moveTo>
                  <a:pt x="50482" y="44500"/>
                </a:moveTo>
                <a:lnTo>
                  <a:pt x="21793" y="44500"/>
                </a:lnTo>
                <a:lnTo>
                  <a:pt x="145986" y="174701"/>
                </a:lnTo>
                <a:lnTo>
                  <a:pt x="152971" y="174701"/>
                </a:lnTo>
                <a:lnTo>
                  <a:pt x="152971" y="129082"/>
                </a:lnTo>
                <a:lnTo>
                  <a:pt x="131178" y="129082"/>
                </a:lnTo>
                <a:lnTo>
                  <a:pt x="50482" y="44500"/>
                </a:lnTo>
                <a:close/>
              </a:path>
              <a:path w="153035" h="175259">
                <a:moveTo>
                  <a:pt x="152971" y="0"/>
                </a:moveTo>
                <a:lnTo>
                  <a:pt x="131178" y="0"/>
                </a:lnTo>
                <a:lnTo>
                  <a:pt x="131178" y="129082"/>
                </a:lnTo>
                <a:lnTo>
                  <a:pt x="152971" y="129082"/>
                </a:lnTo>
                <a:lnTo>
                  <a:pt x="15297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821281" y="669836"/>
            <a:ext cx="0" cy="175260"/>
          </a:xfrm>
          <a:custGeom>
            <a:avLst/>
            <a:gdLst/>
            <a:ahLst/>
            <a:cxnLst/>
            <a:rect l="l" t="t" r="r" b="b"/>
            <a:pathLst>
              <a:path h="175259">
                <a:moveTo>
                  <a:pt x="0" y="0"/>
                </a:moveTo>
                <a:lnTo>
                  <a:pt x="0" y="174726"/>
                </a:lnTo>
              </a:path>
            </a:pathLst>
          </a:custGeom>
          <a:ln w="2179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857336" y="669836"/>
            <a:ext cx="152400" cy="175260"/>
          </a:xfrm>
          <a:custGeom>
            <a:avLst/>
            <a:gdLst/>
            <a:ahLst/>
            <a:cxnLst/>
            <a:rect l="l" t="t" r="r" b="b"/>
            <a:pathLst>
              <a:path w="152400" h="175259">
                <a:moveTo>
                  <a:pt x="23888" y="0"/>
                </a:moveTo>
                <a:lnTo>
                  <a:pt x="0" y="0"/>
                </a:lnTo>
                <a:lnTo>
                  <a:pt x="72186" y="174701"/>
                </a:lnTo>
                <a:lnTo>
                  <a:pt x="80149" y="174701"/>
                </a:lnTo>
                <a:lnTo>
                  <a:pt x="98761" y="129324"/>
                </a:lnTo>
                <a:lnTo>
                  <a:pt x="76022" y="129324"/>
                </a:lnTo>
                <a:lnTo>
                  <a:pt x="23888" y="0"/>
                </a:lnTo>
                <a:close/>
              </a:path>
              <a:path w="152400" h="175259">
                <a:moveTo>
                  <a:pt x="151803" y="0"/>
                </a:moveTo>
                <a:lnTo>
                  <a:pt x="127927" y="0"/>
                </a:lnTo>
                <a:lnTo>
                  <a:pt x="76022" y="129324"/>
                </a:lnTo>
                <a:lnTo>
                  <a:pt x="98761" y="129324"/>
                </a:lnTo>
                <a:lnTo>
                  <a:pt x="15180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2035682" y="834402"/>
            <a:ext cx="93980" cy="0"/>
          </a:xfrm>
          <a:custGeom>
            <a:avLst/>
            <a:gdLst/>
            <a:ahLst/>
            <a:cxnLst/>
            <a:rect l="l" t="t" r="r" b="b"/>
            <a:pathLst>
              <a:path w="93980">
                <a:moveTo>
                  <a:pt x="0" y="0"/>
                </a:moveTo>
                <a:lnTo>
                  <a:pt x="93852" y="0"/>
                </a:lnTo>
              </a:path>
            </a:pathLst>
          </a:custGeom>
          <a:ln w="203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2046579" y="758202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0"/>
                </a:moveTo>
                <a:lnTo>
                  <a:pt x="0" y="66039"/>
                </a:lnTo>
              </a:path>
            </a:pathLst>
          </a:custGeom>
          <a:ln w="2179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2035682" y="748677"/>
            <a:ext cx="92075" cy="0"/>
          </a:xfrm>
          <a:custGeom>
            <a:avLst/>
            <a:gdLst/>
            <a:ahLst/>
            <a:cxnLst/>
            <a:rect l="l" t="t" r="r" b="b"/>
            <a:pathLst>
              <a:path w="92075">
                <a:moveTo>
                  <a:pt x="0" y="0"/>
                </a:moveTo>
                <a:lnTo>
                  <a:pt x="91770" y="0"/>
                </a:lnTo>
              </a:path>
            </a:pathLst>
          </a:custGeom>
          <a:ln w="190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2035682" y="714387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>
                <a:moveTo>
                  <a:pt x="0" y="0"/>
                </a:moveTo>
                <a:lnTo>
                  <a:pt x="21793" y="0"/>
                </a:lnTo>
              </a:path>
            </a:pathLst>
          </a:custGeom>
          <a:ln w="4952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2035682" y="679462"/>
            <a:ext cx="93980" cy="0"/>
          </a:xfrm>
          <a:custGeom>
            <a:avLst/>
            <a:gdLst/>
            <a:ahLst/>
            <a:cxnLst/>
            <a:rect l="l" t="t" r="r" b="b"/>
            <a:pathLst>
              <a:path w="93980">
                <a:moveTo>
                  <a:pt x="0" y="0"/>
                </a:moveTo>
                <a:lnTo>
                  <a:pt x="93852" y="0"/>
                </a:lnTo>
              </a:path>
            </a:pathLst>
          </a:custGeom>
          <a:ln w="203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2164549" y="669836"/>
            <a:ext cx="109220" cy="175260"/>
          </a:xfrm>
          <a:custGeom>
            <a:avLst/>
            <a:gdLst/>
            <a:ahLst/>
            <a:cxnLst/>
            <a:rect l="l" t="t" r="r" b="b"/>
            <a:pathLst>
              <a:path w="109219" h="175259">
                <a:moveTo>
                  <a:pt x="26466" y="0"/>
                </a:moveTo>
                <a:lnTo>
                  <a:pt x="0" y="0"/>
                </a:lnTo>
                <a:lnTo>
                  <a:pt x="0" y="174726"/>
                </a:lnTo>
                <a:lnTo>
                  <a:pt x="21805" y="174726"/>
                </a:lnTo>
                <a:lnTo>
                  <a:pt x="21805" y="100825"/>
                </a:lnTo>
                <a:lnTo>
                  <a:pt x="55101" y="100825"/>
                </a:lnTo>
                <a:lnTo>
                  <a:pt x="53581" y="98729"/>
                </a:lnTo>
                <a:lnTo>
                  <a:pt x="70779" y="93333"/>
                </a:lnTo>
                <a:lnTo>
                  <a:pt x="83755" y="82740"/>
                </a:lnTo>
                <a:lnTo>
                  <a:pt x="21805" y="82740"/>
                </a:lnTo>
                <a:lnTo>
                  <a:pt x="21805" y="19481"/>
                </a:lnTo>
                <a:lnTo>
                  <a:pt x="84886" y="19481"/>
                </a:lnTo>
                <a:lnTo>
                  <a:pt x="82309" y="15896"/>
                </a:lnTo>
                <a:lnTo>
                  <a:pt x="72567" y="8115"/>
                </a:lnTo>
                <a:lnTo>
                  <a:pt x="61669" y="3520"/>
                </a:lnTo>
                <a:lnTo>
                  <a:pt x="50103" y="1100"/>
                </a:lnTo>
                <a:lnTo>
                  <a:pt x="38243" y="158"/>
                </a:lnTo>
                <a:lnTo>
                  <a:pt x="26466" y="0"/>
                </a:lnTo>
                <a:close/>
              </a:path>
              <a:path w="109219" h="175259">
                <a:moveTo>
                  <a:pt x="55101" y="100825"/>
                </a:moveTo>
                <a:lnTo>
                  <a:pt x="30835" y="100825"/>
                </a:lnTo>
                <a:lnTo>
                  <a:pt x="82283" y="174726"/>
                </a:lnTo>
                <a:lnTo>
                  <a:pt x="108699" y="174726"/>
                </a:lnTo>
                <a:lnTo>
                  <a:pt x="55101" y="100825"/>
                </a:lnTo>
                <a:close/>
              </a:path>
              <a:path w="109219" h="175259">
                <a:moveTo>
                  <a:pt x="84886" y="19481"/>
                </a:moveTo>
                <a:lnTo>
                  <a:pt x="27609" y="19481"/>
                </a:lnTo>
                <a:lnTo>
                  <a:pt x="44112" y="20521"/>
                </a:lnTo>
                <a:lnTo>
                  <a:pt x="59431" y="24858"/>
                </a:lnTo>
                <a:lnTo>
                  <a:pt x="70713" y="34317"/>
                </a:lnTo>
                <a:lnTo>
                  <a:pt x="75107" y="50723"/>
                </a:lnTo>
                <a:lnTo>
                  <a:pt x="70992" y="67476"/>
                </a:lnTo>
                <a:lnTo>
                  <a:pt x="60271" y="77176"/>
                </a:lnTo>
                <a:lnTo>
                  <a:pt x="45382" y="81654"/>
                </a:lnTo>
                <a:lnTo>
                  <a:pt x="28765" y="82740"/>
                </a:lnTo>
                <a:lnTo>
                  <a:pt x="83755" y="82740"/>
                </a:lnTo>
                <a:lnTo>
                  <a:pt x="84012" y="82530"/>
                </a:lnTo>
                <a:lnTo>
                  <a:pt x="92512" y="67604"/>
                </a:lnTo>
                <a:lnTo>
                  <a:pt x="95516" y="49834"/>
                </a:lnTo>
                <a:lnTo>
                  <a:pt x="93982" y="37474"/>
                </a:lnTo>
                <a:lnTo>
                  <a:pt x="89514" y="25922"/>
                </a:lnTo>
                <a:lnTo>
                  <a:pt x="84886" y="1948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2289301" y="666115"/>
            <a:ext cx="109855" cy="182245"/>
          </a:xfrm>
          <a:custGeom>
            <a:avLst/>
            <a:gdLst/>
            <a:ahLst/>
            <a:cxnLst/>
            <a:rect l="l" t="t" r="r" b="b"/>
            <a:pathLst>
              <a:path w="109855" h="182244">
                <a:moveTo>
                  <a:pt x="21996" y="128600"/>
                </a:moveTo>
                <a:lnTo>
                  <a:pt x="0" y="133261"/>
                </a:lnTo>
                <a:lnTo>
                  <a:pt x="6019" y="152734"/>
                </a:lnTo>
                <a:lnTo>
                  <a:pt x="17778" y="168236"/>
                </a:lnTo>
                <a:lnTo>
                  <a:pt x="34145" y="178481"/>
                </a:lnTo>
                <a:lnTo>
                  <a:pt x="53987" y="182181"/>
                </a:lnTo>
                <a:lnTo>
                  <a:pt x="75912" y="178137"/>
                </a:lnTo>
                <a:lnTo>
                  <a:pt x="93637" y="166857"/>
                </a:lnTo>
                <a:lnTo>
                  <a:pt x="97143" y="161759"/>
                </a:lnTo>
                <a:lnTo>
                  <a:pt x="55829" y="161759"/>
                </a:lnTo>
                <a:lnTo>
                  <a:pt x="42593" y="159286"/>
                </a:lnTo>
                <a:lnTo>
                  <a:pt x="31783" y="152400"/>
                </a:lnTo>
                <a:lnTo>
                  <a:pt x="24537" y="141903"/>
                </a:lnTo>
                <a:lnTo>
                  <a:pt x="21996" y="128600"/>
                </a:lnTo>
                <a:close/>
              </a:path>
              <a:path w="109855" h="182244">
                <a:moveTo>
                  <a:pt x="59321" y="0"/>
                </a:moveTo>
                <a:lnTo>
                  <a:pt x="40131" y="3088"/>
                </a:lnTo>
                <a:lnTo>
                  <a:pt x="23680" y="12003"/>
                </a:lnTo>
                <a:lnTo>
                  <a:pt x="12185" y="26215"/>
                </a:lnTo>
                <a:lnTo>
                  <a:pt x="7861" y="45199"/>
                </a:lnTo>
                <a:lnTo>
                  <a:pt x="10998" y="61173"/>
                </a:lnTo>
                <a:lnTo>
                  <a:pt x="19397" y="73237"/>
                </a:lnTo>
                <a:lnTo>
                  <a:pt x="31537" y="82353"/>
                </a:lnTo>
                <a:lnTo>
                  <a:pt x="45897" y="89484"/>
                </a:lnTo>
                <a:lnTo>
                  <a:pt x="57937" y="94564"/>
                </a:lnTo>
                <a:lnTo>
                  <a:pt x="69000" y="99736"/>
                </a:lnTo>
                <a:lnTo>
                  <a:pt x="78639" y="106432"/>
                </a:lnTo>
                <a:lnTo>
                  <a:pt x="85453" y="115481"/>
                </a:lnTo>
                <a:lnTo>
                  <a:pt x="88036" y="127711"/>
                </a:lnTo>
                <a:lnTo>
                  <a:pt x="85643" y="140746"/>
                </a:lnTo>
                <a:lnTo>
                  <a:pt x="78971" y="151593"/>
                </a:lnTo>
                <a:lnTo>
                  <a:pt x="68780" y="159011"/>
                </a:lnTo>
                <a:lnTo>
                  <a:pt x="55829" y="161759"/>
                </a:lnTo>
                <a:lnTo>
                  <a:pt x="97143" y="161759"/>
                </a:lnTo>
                <a:lnTo>
                  <a:pt x="105494" y="149622"/>
                </a:lnTo>
                <a:lnTo>
                  <a:pt x="109816" y="127711"/>
                </a:lnTo>
                <a:lnTo>
                  <a:pt x="106534" y="108534"/>
                </a:lnTo>
                <a:lnTo>
                  <a:pt x="97451" y="94095"/>
                </a:lnTo>
                <a:lnTo>
                  <a:pt x="83718" y="83307"/>
                </a:lnTo>
                <a:lnTo>
                  <a:pt x="66484" y="75082"/>
                </a:lnTo>
                <a:lnTo>
                  <a:pt x="53987" y="70205"/>
                </a:lnTo>
                <a:lnTo>
                  <a:pt x="45599" y="66471"/>
                </a:lnTo>
                <a:lnTo>
                  <a:pt x="37744" y="61269"/>
                </a:lnTo>
                <a:lnTo>
                  <a:pt x="31927" y="54283"/>
                </a:lnTo>
                <a:lnTo>
                  <a:pt x="29654" y="45199"/>
                </a:lnTo>
                <a:lnTo>
                  <a:pt x="32262" y="34860"/>
                </a:lnTo>
                <a:lnTo>
                  <a:pt x="39044" y="27047"/>
                </a:lnTo>
                <a:lnTo>
                  <a:pt x="48433" y="22107"/>
                </a:lnTo>
                <a:lnTo>
                  <a:pt x="58864" y="20383"/>
                </a:lnTo>
                <a:lnTo>
                  <a:pt x="99806" y="20383"/>
                </a:lnTo>
                <a:lnTo>
                  <a:pt x="95951" y="15151"/>
                </a:lnTo>
                <a:lnTo>
                  <a:pt x="85515" y="6867"/>
                </a:lnTo>
                <a:lnTo>
                  <a:pt x="73212" y="1750"/>
                </a:lnTo>
                <a:lnTo>
                  <a:pt x="59321" y="0"/>
                </a:lnTo>
                <a:close/>
              </a:path>
              <a:path w="109855" h="182244">
                <a:moveTo>
                  <a:pt x="99806" y="20383"/>
                </a:moveTo>
                <a:lnTo>
                  <a:pt x="58864" y="20383"/>
                </a:lnTo>
                <a:lnTo>
                  <a:pt x="67905" y="21422"/>
                </a:lnTo>
                <a:lnTo>
                  <a:pt x="75401" y="24526"/>
                </a:lnTo>
                <a:lnTo>
                  <a:pt x="81633" y="29673"/>
                </a:lnTo>
                <a:lnTo>
                  <a:pt x="86880" y="36842"/>
                </a:lnTo>
                <a:lnTo>
                  <a:pt x="104241" y="26403"/>
                </a:lnTo>
                <a:lnTo>
                  <a:pt x="99806" y="2038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2441320" y="669836"/>
            <a:ext cx="0" cy="175260"/>
          </a:xfrm>
          <a:custGeom>
            <a:avLst/>
            <a:gdLst/>
            <a:ahLst/>
            <a:cxnLst/>
            <a:rect l="l" t="t" r="r" b="b"/>
            <a:pathLst>
              <a:path h="175259">
                <a:moveTo>
                  <a:pt x="0" y="0"/>
                </a:moveTo>
                <a:lnTo>
                  <a:pt x="0" y="174726"/>
                </a:lnTo>
              </a:path>
            </a:pathLst>
          </a:custGeom>
          <a:ln w="2176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2532811" y="689775"/>
            <a:ext cx="0" cy="154940"/>
          </a:xfrm>
          <a:custGeom>
            <a:avLst/>
            <a:gdLst/>
            <a:ahLst/>
            <a:cxnLst/>
            <a:rect l="l" t="t" r="r" b="b"/>
            <a:pathLst>
              <a:path h="154940">
                <a:moveTo>
                  <a:pt x="0" y="0"/>
                </a:moveTo>
                <a:lnTo>
                  <a:pt x="0" y="154787"/>
                </a:lnTo>
              </a:path>
            </a:pathLst>
          </a:custGeom>
          <a:ln w="2179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2480436" y="679805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1993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2609418" y="633285"/>
            <a:ext cx="63500" cy="38735"/>
          </a:xfrm>
          <a:custGeom>
            <a:avLst/>
            <a:gdLst/>
            <a:ahLst/>
            <a:cxnLst/>
            <a:rect l="l" t="t" r="r" b="b"/>
            <a:pathLst>
              <a:path w="63500" h="38734">
                <a:moveTo>
                  <a:pt x="12738" y="0"/>
                </a:moveTo>
                <a:lnTo>
                  <a:pt x="8496" y="0"/>
                </a:lnTo>
                <a:lnTo>
                  <a:pt x="6007" y="1473"/>
                </a:lnTo>
                <a:lnTo>
                  <a:pt x="3263" y="6464"/>
                </a:lnTo>
                <a:lnTo>
                  <a:pt x="1028" y="10706"/>
                </a:lnTo>
                <a:lnTo>
                  <a:pt x="0" y="14147"/>
                </a:lnTo>
                <a:lnTo>
                  <a:pt x="508" y="15684"/>
                </a:lnTo>
                <a:lnTo>
                  <a:pt x="1536" y="17640"/>
                </a:lnTo>
                <a:lnTo>
                  <a:pt x="3517" y="19151"/>
                </a:lnTo>
                <a:lnTo>
                  <a:pt x="8242" y="20891"/>
                </a:lnTo>
                <a:lnTo>
                  <a:pt x="59753" y="38569"/>
                </a:lnTo>
                <a:lnTo>
                  <a:pt x="61760" y="38074"/>
                </a:lnTo>
                <a:lnTo>
                  <a:pt x="63233" y="35559"/>
                </a:lnTo>
                <a:lnTo>
                  <a:pt x="62725" y="33362"/>
                </a:lnTo>
                <a:lnTo>
                  <a:pt x="14973" y="965"/>
                </a:lnTo>
                <a:lnTo>
                  <a:pt x="1273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2576309" y="675576"/>
            <a:ext cx="167005" cy="169545"/>
          </a:xfrm>
          <a:custGeom>
            <a:avLst/>
            <a:gdLst/>
            <a:ahLst/>
            <a:cxnLst/>
            <a:rect l="l" t="t" r="r" b="b"/>
            <a:pathLst>
              <a:path w="167005" h="169544">
                <a:moveTo>
                  <a:pt x="89395" y="0"/>
                </a:moveTo>
                <a:lnTo>
                  <a:pt x="88887" y="0"/>
                </a:lnTo>
                <a:lnTo>
                  <a:pt x="80657" y="10223"/>
                </a:lnTo>
                <a:lnTo>
                  <a:pt x="71958" y="11938"/>
                </a:lnTo>
                <a:lnTo>
                  <a:pt x="70726" y="14554"/>
                </a:lnTo>
                <a:lnTo>
                  <a:pt x="0" y="168986"/>
                </a:lnTo>
                <a:lnTo>
                  <a:pt x="23418" y="168986"/>
                </a:lnTo>
                <a:lnTo>
                  <a:pt x="43345" y="125183"/>
                </a:lnTo>
                <a:lnTo>
                  <a:pt x="146765" y="125183"/>
                </a:lnTo>
                <a:lnTo>
                  <a:pt x="137639" y="105270"/>
                </a:lnTo>
                <a:lnTo>
                  <a:pt x="52374" y="105270"/>
                </a:lnTo>
                <a:lnTo>
                  <a:pt x="83438" y="34569"/>
                </a:lnTo>
                <a:lnTo>
                  <a:pt x="105238" y="34569"/>
                </a:lnTo>
                <a:lnTo>
                  <a:pt x="89395" y="0"/>
                </a:lnTo>
                <a:close/>
              </a:path>
              <a:path w="167005" h="169544">
                <a:moveTo>
                  <a:pt x="146765" y="125183"/>
                </a:moveTo>
                <a:lnTo>
                  <a:pt x="123545" y="125183"/>
                </a:lnTo>
                <a:lnTo>
                  <a:pt x="143446" y="168986"/>
                </a:lnTo>
                <a:lnTo>
                  <a:pt x="166839" y="168986"/>
                </a:lnTo>
                <a:lnTo>
                  <a:pt x="146765" y="125183"/>
                </a:lnTo>
                <a:close/>
              </a:path>
              <a:path w="167005" h="169544">
                <a:moveTo>
                  <a:pt x="105238" y="34569"/>
                </a:moveTo>
                <a:lnTo>
                  <a:pt x="83438" y="34569"/>
                </a:lnTo>
                <a:lnTo>
                  <a:pt x="114490" y="105270"/>
                </a:lnTo>
                <a:lnTo>
                  <a:pt x="137639" y="105270"/>
                </a:lnTo>
                <a:lnTo>
                  <a:pt x="105238" y="3456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2872727" y="539991"/>
            <a:ext cx="0" cy="648335"/>
          </a:xfrm>
          <a:custGeom>
            <a:avLst/>
            <a:gdLst/>
            <a:ahLst/>
            <a:cxnLst/>
            <a:rect l="l" t="t" r="r" b="b"/>
            <a:pathLst>
              <a:path h="648335">
                <a:moveTo>
                  <a:pt x="0" y="0"/>
                </a:moveTo>
                <a:lnTo>
                  <a:pt x="0" y="648004"/>
                </a:lnTo>
              </a:path>
            </a:pathLst>
          </a:custGeom>
          <a:ln w="708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2997530" y="734580"/>
            <a:ext cx="1220317" cy="26881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80924"/>
            <a:ext cx="8229600" cy="11236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615313"/>
            <a:ext cx="8229600" cy="46352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531483"/>
            <a:ext cx="2926080" cy="351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531483"/>
            <a:ext cx="2103120" cy="351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531483"/>
            <a:ext cx="2103120" cy="351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dpi.com/2571-8800/4/4/48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ivan.traina@univr.i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zza cornice 3"/>
          <p:cNvSpPr/>
          <p:nvPr/>
        </p:nvSpPr>
        <p:spPr>
          <a:xfrm>
            <a:off x="12308" y="1323661"/>
            <a:ext cx="1285661" cy="5159689"/>
          </a:xfrm>
          <a:prstGeom prst="halfFrame">
            <a:avLst/>
          </a:prstGeom>
          <a:gradFill>
            <a:gsLst>
              <a:gs pos="68000">
                <a:schemeClr val="tx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>
              <a:solidFill>
                <a:schemeClr val="tx1"/>
              </a:solidFill>
            </a:endParaRPr>
          </a:p>
        </p:txBody>
      </p:sp>
      <p:sp>
        <p:nvSpPr>
          <p:cNvPr id="5" name="Mezza cornice 4"/>
          <p:cNvSpPr/>
          <p:nvPr/>
        </p:nvSpPr>
        <p:spPr>
          <a:xfrm rot="10800000">
            <a:off x="8271792" y="1902034"/>
            <a:ext cx="890718" cy="4197453"/>
          </a:xfrm>
          <a:prstGeom prst="halfFrame">
            <a:avLst/>
          </a:prstGeom>
          <a:gradFill>
            <a:gsLst>
              <a:gs pos="68000">
                <a:schemeClr val="tx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 w="254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>
              <a:solidFill>
                <a:schemeClr val="tx1"/>
              </a:solidFill>
            </a:endParaRPr>
          </a:p>
        </p:txBody>
      </p:sp>
      <p:sp>
        <p:nvSpPr>
          <p:cNvPr id="17" name="Triangolo rettangolo 16"/>
          <p:cNvSpPr/>
          <p:nvPr/>
        </p:nvSpPr>
        <p:spPr>
          <a:xfrm>
            <a:off x="5888290" y="942085"/>
            <a:ext cx="465908" cy="100329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br>
              <a:rPr lang="it-IT" sz="1350" b="1" dirty="0"/>
            </a:br>
            <a:endParaRPr lang="it-IT" sz="1350" dirty="0"/>
          </a:p>
        </p:txBody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59ECE6A7-9907-29C8-5B16-C743799310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81715"/>
            <a:ext cx="7772400" cy="1231106"/>
          </a:xfrm>
        </p:spPr>
        <p:txBody>
          <a:bodyPr/>
          <a:lstStyle/>
          <a:p>
            <a:pPr algn="ctr"/>
            <a:r>
              <a:rPr lang="en-GB" sz="2800" b="1" kern="100" spc="-30" dirty="0">
                <a:solidFill>
                  <a:srgbClr val="01427A"/>
                </a:solidFill>
                <a:effectLst/>
                <a:latin typeface="LM Sans 10"/>
                <a:ea typeface="Noto Serif CJK SC"/>
                <a:cs typeface="FreeSans"/>
              </a:rPr>
              <a:t>A case study of social robotics addressed to students with autism in upper secondary school</a:t>
            </a:r>
            <a:br>
              <a:rPr lang="it-IE" sz="2400" b="1" kern="100" spc="-30" dirty="0">
                <a:solidFill>
                  <a:srgbClr val="01427A"/>
                </a:solidFill>
                <a:effectLst/>
                <a:latin typeface="LM Sans 10"/>
                <a:ea typeface="Noto Serif CJK SC"/>
                <a:cs typeface="FreeSans"/>
              </a:rPr>
            </a:br>
            <a:endParaRPr lang="it-IE" sz="2400" dirty="0"/>
          </a:p>
        </p:txBody>
      </p:sp>
      <p:pic>
        <p:nvPicPr>
          <p:cNvPr id="2" name="Picture 4" descr="서울대학교 동적로봇시스템 연구실">
            <a:extLst>
              <a:ext uri="{FF2B5EF4-FFF2-40B4-BE49-F238E27FC236}">
                <a16:creationId xmlns:a16="http://schemas.microsoft.com/office/drawing/2014/main" id="{55AC713F-1AE5-F133-5349-C32EB4717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77" y="3364481"/>
            <a:ext cx="2237155" cy="158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460D2FB4-F2A5-113F-6AED-4EE9851C84DF}"/>
              </a:ext>
            </a:extLst>
          </p:cNvPr>
          <p:cNvSpPr txBox="1"/>
          <p:nvPr/>
        </p:nvSpPr>
        <p:spPr>
          <a:xfrm>
            <a:off x="1541177" y="5340350"/>
            <a:ext cx="5733556" cy="955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  <a:spcBef>
                <a:spcPts val="285"/>
              </a:spcBef>
              <a:spcAft>
                <a:spcPts val="285"/>
              </a:spcAft>
            </a:pPr>
            <a:r>
              <a:rPr lang="en-GB" sz="1800" b="1" kern="100" spc="-30" dirty="0">
                <a:solidFill>
                  <a:srgbClr val="01427A"/>
                </a:solidFill>
                <a:effectLst/>
                <a:latin typeface="LM Sans 10"/>
                <a:ea typeface="Noto Serif CJK SC"/>
                <a:cs typeface="FreeSans"/>
              </a:rPr>
              <a:t>Ivan </a:t>
            </a:r>
            <a:r>
              <a:rPr lang="en-GB" sz="1800" b="1" kern="100" spc="-30" dirty="0" err="1">
                <a:solidFill>
                  <a:srgbClr val="01427A"/>
                </a:solidFill>
                <a:effectLst/>
                <a:latin typeface="LM Sans 10"/>
                <a:ea typeface="Noto Serif CJK SC"/>
                <a:cs typeface="FreeSans"/>
              </a:rPr>
              <a:t>Traina</a:t>
            </a:r>
            <a:r>
              <a:rPr lang="en-GB" sz="1800" b="1" kern="100" spc="-30" dirty="0">
                <a:solidFill>
                  <a:srgbClr val="01427A"/>
                </a:solidFill>
                <a:effectLst/>
                <a:latin typeface="LM Sans 10"/>
                <a:ea typeface="Noto Serif CJK SC"/>
                <a:cs typeface="FreeSans"/>
              </a:rPr>
              <a:t>, PhD</a:t>
            </a:r>
          </a:p>
          <a:p>
            <a:pPr algn="ctr">
              <a:lnSpc>
                <a:spcPct val="85000"/>
              </a:lnSpc>
              <a:spcBef>
                <a:spcPts val="285"/>
              </a:spcBef>
              <a:spcAft>
                <a:spcPts val="285"/>
              </a:spcAft>
            </a:pPr>
            <a:r>
              <a:rPr lang="en-GB" sz="1800" b="1" i="1" kern="100" spc="-30" dirty="0">
                <a:effectLst/>
                <a:latin typeface="LM Sans 10"/>
                <a:ea typeface="Noto Serif CJK SC"/>
                <a:cs typeface="FreeSans"/>
              </a:rPr>
              <a:t>Department of Human Sciences - University of Verona, Italy </a:t>
            </a:r>
            <a:endParaRPr lang="it-IE" sz="1800" b="1" kern="100" spc="-30" dirty="0">
              <a:effectLst/>
              <a:latin typeface="LM Sans 10"/>
              <a:ea typeface="Noto Serif CJK SC"/>
              <a:cs typeface="FreeSans"/>
            </a:endParaRPr>
          </a:p>
          <a:p>
            <a:pPr algn="ctr"/>
            <a:endParaRPr lang="it-IE" dirty="0"/>
          </a:p>
        </p:txBody>
      </p:sp>
    </p:spTree>
    <p:extLst>
      <p:ext uri="{BB962C8B-B14F-4D97-AF65-F5344CB8AC3E}">
        <p14:creationId xmlns:p14="http://schemas.microsoft.com/office/powerpoint/2010/main" val="3145099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zza cornice 3"/>
          <p:cNvSpPr/>
          <p:nvPr/>
        </p:nvSpPr>
        <p:spPr>
          <a:xfrm>
            <a:off x="12308" y="1323661"/>
            <a:ext cx="1285661" cy="5159689"/>
          </a:xfrm>
          <a:prstGeom prst="halfFrame">
            <a:avLst/>
          </a:prstGeom>
          <a:gradFill>
            <a:gsLst>
              <a:gs pos="68000">
                <a:schemeClr val="tx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>
              <a:solidFill>
                <a:schemeClr val="tx1"/>
              </a:solidFill>
            </a:endParaRPr>
          </a:p>
        </p:txBody>
      </p:sp>
      <p:sp>
        <p:nvSpPr>
          <p:cNvPr id="5" name="Mezza cornice 4"/>
          <p:cNvSpPr/>
          <p:nvPr/>
        </p:nvSpPr>
        <p:spPr>
          <a:xfrm rot="10800000">
            <a:off x="8271792" y="1902034"/>
            <a:ext cx="890718" cy="4197453"/>
          </a:xfrm>
          <a:prstGeom prst="halfFrame">
            <a:avLst/>
          </a:prstGeom>
          <a:gradFill>
            <a:gsLst>
              <a:gs pos="68000">
                <a:schemeClr val="tx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 w="254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>
              <a:solidFill>
                <a:schemeClr val="tx1"/>
              </a:solidFill>
            </a:endParaRPr>
          </a:p>
        </p:txBody>
      </p:sp>
      <p:sp>
        <p:nvSpPr>
          <p:cNvPr id="17" name="Triangolo rettangolo 16"/>
          <p:cNvSpPr/>
          <p:nvPr/>
        </p:nvSpPr>
        <p:spPr>
          <a:xfrm>
            <a:off x="5888290" y="942085"/>
            <a:ext cx="465908" cy="100329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br>
              <a:rPr lang="it-IT" sz="1350" b="1" dirty="0"/>
            </a:br>
            <a:endParaRPr lang="it-IT" sz="135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705C0514-DBF0-DC0A-3F05-9CDB877DC43D}"/>
              </a:ext>
            </a:extLst>
          </p:cNvPr>
          <p:cNvSpPr/>
          <p:nvPr/>
        </p:nvSpPr>
        <p:spPr>
          <a:xfrm>
            <a:off x="534861" y="2120967"/>
            <a:ext cx="8074278" cy="329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The </a:t>
            </a:r>
            <a:r>
              <a:rPr lang="it-IE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activities proposed consisted of the following steps:</a:t>
            </a:r>
          </a:p>
          <a:p>
            <a:endParaRPr lang="it-IE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E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exposition of the topic through the robot</a:t>
            </a:r>
          </a:p>
          <a:p>
            <a:endParaRPr lang="it-IE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E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presentation of some quizzes with the possibility of viewing 4 types of answers on the tablet or on robot's display</a:t>
            </a:r>
          </a:p>
          <a:p>
            <a:endParaRPr lang="it-IE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E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data collected by the robot: acquisition of answers (right or wrong), detection of response time, execution of the exercise and number of attempts</a:t>
            </a:r>
          </a:p>
          <a:p>
            <a:r>
              <a:rPr lang="it-I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85750" indent="-285750" algn="just">
              <a:lnSpc>
                <a:spcPct val="85000"/>
              </a:lnSpc>
              <a:buFont typeface="Wingdings" pitchFamily="2" charset="2"/>
              <a:buChar char="Ø"/>
            </a:pPr>
            <a:endParaRPr lang="it-IT" sz="12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FD803E07-FB22-9677-2B3D-535DFEDE61FD}"/>
              </a:ext>
            </a:extLst>
          </p:cNvPr>
          <p:cNvSpPr txBox="1">
            <a:spLocks/>
          </p:cNvSpPr>
          <p:nvPr/>
        </p:nvSpPr>
        <p:spPr>
          <a:xfrm>
            <a:off x="1892362" y="1350017"/>
            <a:ext cx="5785037" cy="54499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1800088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9449" kern="1200" spc="-9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it-IT" sz="3000" dirty="0">
              <a:latin typeface="Arial Black" panose="020B0A04020102020204" pitchFamily="34" charset="0"/>
            </a:endParaRPr>
          </a:p>
          <a:p>
            <a:pPr algn="ctr"/>
            <a:endParaRPr lang="it-IT" sz="3000" b="1" dirty="0">
              <a:latin typeface="Arial Black" panose="020B0A04020102020204" pitchFamily="34" charset="0"/>
            </a:endParaRPr>
          </a:p>
          <a:p>
            <a:pPr algn="ctr"/>
            <a:endParaRPr lang="it-IT" sz="3000" b="1" dirty="0">
              <a:latin typeface="Arial Black" panose="020B0A04020102020204" pitchFamily="34" charset="0"/>
            </a:endParaRPr>
          </a:p>
          <a:p>
            <a:pPr algn="ctr">
              <a:lnSpc>
                <a:spcPct val="100000"/>
              </a:lnSpc>
              <a:spcBef>
                <a:spcPts val="450"/>
              </a:spcBef>
            </a:pPr>
            <a:r>
              <a:rPr lang="it-IT" sz="2100" dirty="0">
                <a:latin typeface="Arial Black" panose="020B0A04020102020204" pitchFamily="34" charset="0"/>
              </a:rPr>
              <a:t>Activities </a:t>
            </a:r>
            <a:r>
              <a:rPr lang="it-IT" sz="2100" dirty="0" err="1">
                <a:latin typeface="Arial Black" panose="020B0A04020102020204" pitchFamily="34" charset="0"/>
              </a:rPr>
              <a:t>proposed</a:t>
            </a:r>
            <a:endParaRPr lang="it-IT" sz="21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002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zza cornice 3"/>
          <p:cNvSpPr/>
          <p:nvPr/>
        </p:nvSpPr>
        <p:spPr>
          <a:xfrm>
            <a:off x="12308" y="1323661"/>
            <a:ext cx="1285661" cy="5159689"/>
          </a:xfrm>
          <a:prstGeom prst="halfFrame">
            <a:avLst/>
          </a:prstGeom>
          <a:gradFill>
            <a:gsLst>
              <a:gs pos="68000">
                <a:schemeClr val="tx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>
              <a:solidFill>
                <a:schemeClr val="tx1"/>
              </a:solidFill>
            </a:endParaRPr>
          </a:p>
        </p:txBody>
      </p:sp>
      <p:sp>
        <p:nvSpPr>
          <p:cNvPr id="5" name="Mezza cornice 4"/>
          <p:cNvSpPr/>
          <p:nvPr/>
        </p:nvSpPr>
        <p:spPr>
          <a:xfrm rot="10800000">
            <a:off x="8271792" y="1902034"/>
            <a:ext cx="890718" cy="4197453"/>
          </a:xfrm>
          <a:prstGeom prst="halfFrame">
            <a:avLst/>
          </a:prstGeom>
          <a:gradFill>
            <a:gsLst>
              <a:gs pos="68000">
                <a:schemeClr val="tx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 w="254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>
              <a:solidFill>
                <a:schemeClr val="tx1"/>
              </a:solidFill>
            </a:endParaRPr>
          </a:p>
        </p:txBody>
      </p:sp>
      <p:sp>
        <p:nvSpPr>
          <p:cNvPr id="17" name="Triangolo rettangolo 16"/>
          <p:cNvSpPr/>
          <p:nvPr/>
        </p:nvSpPr>
        <p:spPr>
          <a:xfrm>
            <a:off x="5888290" y="942085"/>
            <a:ext cx="465908" cy="100329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br>
              <a:rPr lang="it-IT" sz="1350" b="1" dirty="0"/>
            </a:br>
            <a:endParaRPr lang="it-IT" sz="135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705C0514-DBF0-DC0A-3F05-9CDB877DC43D}"/>
              </a:ext>
            </a:extLst>
          </p:cNvPr>
          <p:cNvSpPr/>
          <p:nvPr/>
        </p:nvSpPr>
        <p:spPr>
          <a:xfrm>
            <a:off x="534861" y="1911350"/>
            <a:ext cx="8074278" cy="3574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The </a:t>
            </a:r>
            <a:r>
              <a:rPr lang="it-IE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exercises were elaborated considering 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the </a:t>
            </a:r>
            <a:r>
              <a:rPr lang="it-IT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objectives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it-IT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identified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on an ICF </a:t>
            </a:r>
            <a:r>
              <a:rPr lang="it-IT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basis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and </a:t>
            </a:r>
            <a:r>
              <a:rPr lang="it-IT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those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it-IT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included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in the IEP.</a:t>
            </a:r>
            <a:endParaRPr lang="it-IE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endParaRPr lang="it-IE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it-IE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Examples: </a:t>
            </a:r>
          </a:p>
          <a:p>
            <a:endParaRPr lang="it-IE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E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The robot asks "How are you?", for improving communication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E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The robot asks "What is it for?», for strenghting attention 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E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The robot presents a Social story, for encouraging imitation, social behaviors and interaction</a:t>
            </a:r>
          </a:p>
          <a:p>
            <a:r>
              <a:rPr lang="it-IE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 </a:t>
            </a:r>
          </a:p>
          <a:p>
            <a:pPr marL="285750" indent="-285750" algn="just">
              <a:lnSpc>
                <a:spcPct val="85000"/>
              </a:lnSpc>
              <a:buFont typeface="Wingdings" pitchFamily="2" charset="2"/>
              <a:buChar char="Ø"/>
            </a:pPr>
            <a:endParaRPr lang="it-IT" sz="12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FD803E07-FB22-9677-2B3D-535DFEDE61FD}"/>
              </a:ext>
            </a:extLst>
          </p:cNvPr>
          <p:cNvSpPr txBox="1">
            <a:spLocks/>
          </p:cNvSpPr>
          <p:nvPr/>
        </p:nvSpPr>
        <p:spPr>
          <a:xfrm>
            <a:off x="1892362" y="1350017"/>
            <a:ext cx="5785037" cy="54499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1800088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9449" kern="1200" spc="-9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it-IT" sz="3000" dirty="0">
              <a:latin typeface="Arial Black" panose="020B0A04020102020204" pitchFamily="34" charset="0"/>
            </a:endParaRPr>
          </a:p>
          <a:p>
            <a:pPr algn="ctr"/>
            <a:endParaRPr lang="it-IT" sz="3000" b="1" dirty="0">
              <a:latin typeface="Arial Black" panose="020B0A04020102020204" pitchFamily="34" charset="0"/>
            </a:endParaRPr>
          </a:p>
          <a:p>
            <a:pPr algn="ctr"/>
            <a:endParaRPr lang="it-IT" sz="3000" b="1" dirty="0">
              <a:latin typeface="Arial Black" panose="020B0A04020102020204" pitchFamily="34" charset="0"/>
            </a:endParaRPr>
          </a:p>
          <a:p>
            <a:pPr algn="ctr">
              <a:lnSpc>
                <a:spcPct val="100000"/>
              </a:lnSpc>
              <a:spcBef>
                <a:spcPts val="450"/>
              </a:spcBef>
            </a:pPr>
            <a:r>
              <a:rPr lang="it-IT" sz="2100" dirty="0" err="1">
                <a:latin typeface="Arial Black" panose="020B0A04020102020204" pitchFamily="34" charset="0"/>
              </a:rPr>
              <a:t>Examples</a:t>
            </a:r>
            <a:r>
              <a:rPr lang="it-IT" sz="2100" dirty="0">
                <a:latin typeface="Arial Black" panose="020B0A04020102020204" pitchFamily="34" charset="0"/>
              </a:rPr>
              <a:t> of </a:t>
            </a:r>
            <a:r>
              <a:rPr lang="it-IT" sz="2100" dirty="0" err="1">
                <a:latin typeface="Arial Black" panose="020B0A04020102020204" pitchFamily="34" charset="0"/>
              </a:rPr>
              <a:t>exercises</a:t>
            </a:r>
            <a:endParaRPr lang="it-IT" sz="21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599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zza cornice 3"/>
          <p:cNvSpPr/>
          <p:nvPr/>
        </p:nvSpPr>
        <p:spPr>
          <a:xfrm>
            <a:off x="12308" y="1323661"/>
            <a:ext cx="1285661" cy="5159689"/>
          </a:xfrm>
          <a:prstGeom prst="halfFrame">
            <a:avLst/>
          </a:prstGeom>
          <a:gradFill>
            <a:gsLst>
              <a:gs pos="68000">
                <a:schemeClr val="tx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>
              <a:solidFill>
                <a:schemeClr val="tx1"/>
              </a:solidFill>
            </a:endParaRPr>
          </a:p>
        </p:txBody>
      </p:sp>
      <p:sp>
        <p:nvSpPr>
          <p:cNvPr id="5" name="Mezza cornice 4"/>
          <p:cNvSpPr/>
          <p:nvPr/>
        </p:nvSpPr>
        <p:spPr>
          <a:xfrm rot="10800000">
            <a:off x="8271792" y="1902034"/>
            <a:ext cx="890718" cy="4197453"/>
          </a:xfrm>
          <a:prstGeom prst="halfFrame">
            <a:avLst/>
          </a:prstGeom>
          <a:gradFill>
            <a:gsLst>
              <a:gs pos="68000">
                <a:schemeClr val="tx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 w="254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>
              <a:solidFill>
                <a:schemeClr val="tx1"/>
              </a:solidFill>
            </a:endParaRPr>
          </a:p>
        </p:txBody>
      </p:sp>
      <p:sp>
        <p:nvSpPr>
          <p:cNvPr id="17" name="Triangolo rettangolo 16"/>
          <p:cNvSpPr/>
          <p:nvPr/>
        </p:nvSpPr>
        <p:spPr>
          <a:xfrm>
            <a:off x="5888290" y="942085"/>
            <a:ext cx="465908" cy="100329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br>
              <a:rPr lang="it-IT" sz="1350" b="1" dirty="0"/>
            </a:br>
            <a:endParaRPr lang="it-IT" sz="135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705C0514-DBF0-DC0A-3F05-9CDB877DC43D}"/>
              </a:ext>
            </a:extLst>
          </p:cNvPr>
          <p:cNvSpPr/>
          <p:nvPr/>
        </p:nvSpPr>
        <p:spPr>
          <a:xfrm>
            <a:off x="533400" y="2107458"/>
            <a:ext cx="8077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buFont typeface="Wingdings" pitchFamily="2" charset="2"/>
              <a:buChar char="Ø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The possibility to settle a collaborative context.</a:t>
            </a:r>
          </a:p>
          <a:p>
            <a:pPr algn="just"/>
            <a:endParaRPr lang="en-GB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214313" indent="-214313" algn="just">
              <a:buFont typeface="Wingdings" pitchFamily="2" charset="2"/>
              <a:buChar char="Ø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The opportunity to be supported by a team of experts to design individualized learning activities for the acquisition of specific skills such as attention, communication, imitation as well as social behaviours. </a:t>
            </a:r>
            <a:endParaRPr lang="it-IE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214313" indent="-214313" algn="just">
              <a:buFont typeface="Wingdings" pitchFamily="2" charset="2"/>
              <a:buChar char="Ø"/>
            </a:pPr>
            <a:endParaRPr lang="it-IT" sz="12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9654FEFB-AF3C-900E-5AA6-02E6056016F5}"/>
              </a:ext>
            </a:extLst>
          </p:cNvPr>
          <p:cNvSpPr txBox="1">
            <a:spLocks/>
          </p:cNvSpPr>
          <p:nvPr/>
        </p:nvSpPr>
        <p:spPr>
          <a:xfrm>
            <a:off x="1323369" y="1323661"/>
            <a:ext cx="5785037" cy="54499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1800088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9449" kern="1200" spc="-9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it-IT" sz="3000" b="1" dirty="0">
              <a:latin typeface="Arial Black" panose="020B0A04020102020204" pitchFamily="34" charset="0"/>
            </a:endParaRPr>
          </a:p>
          <a:p>
            <a:pPr algn="ctr"/>
            <a:r>
              <a:rPr lang="it-IT" sz="2100" b="1" dirty="0" err="1">
                <a:latin typeface="Arial Black" panose="020B0A04020102020204" pitchFamily="34" charset="0"/>
              </a:rPr>
              <a:t>Results</a:t>
            </a:r>
            <a:r>
              <a:rPr lang="it-IT" sz="2100" b="1" dirty="0">
                <a:latin typeface="Arial Black" panose="020B0A04020102020204" pitchFamily="34" charset="0"/>
              </a:rPr>
              <a:t> </a:t>
            </a:r>
            <a:r>
              <a:rPr lang="it-IT" sz="2100" b="1" dirty="0" err="1">
                <a:latin typeface="Arial Black" panose="020B0A04020102020204" pitchFamily="34" charset="0"/>
              </a:rPr>
              <a:t>emerged</a:t>
            </a:r>
            <a:r>
              <a:rPr lang="it-IT" sz="2100" b="1" dirty="0">
                <a:latin typeface="Arial Black" panose="020B0A04020102020204" pitchFamily="34" charset="0"/>
              </a:rPr>
              <a:t> from case study </a:t>
            </a:r>
          </a:p>
        </p:txBody>
      </p:sp>
    </p:spTree>
    <p:extLst>
      <p:ext uri="{BB962C8B-B14F-4D97-AF65-F5344CB8AC3E}">
        <p14:creationId xmlns:p14="http://schemas.microsoft.com/office/powerpoint/2010/main" val="1352677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zza cornice 3"/>
          <p:cNvSpPr/>
          <p:nvPr/>
        </p:nvSpPr>
        <p:spPr>
          <a:xfrm>
            <a:off x="12308" y="1323661"/>
            <a:ext cx="1285661" cy="5159689"/>
          </a:xfrm>
          <a:prstGeom prst="halfFrame">
            <a:avLst/>
          </a:prstGeom>
          <a:gradFill>
            <a:gsLst>
              <a:gs pos="68000">
                <a:schemeClr val="tx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>
              <a:solidFill>
                <a:schemeClr val="tx1"/>
              </a:solidFill>
            </a:endParaRPr>
          </a:p>
        </p:txBody>
      </p:sp>
      <p:sp>
        <p:nvSpPr>
          <p:cNvPr id="5" name="Mezza cornice 4"/>
          <p:cNvSpPr/>
          <p:nvPr/>
        </p:nvSpPr>
        <p:spPr>
          <a:xfrm rot="10800000">
            <a:off x="8271792" y="1902034"/>
            <a:ext cx="890718" cy="4197453"/>
          </a:xfrm>
          <a:prstGeom prst="halfFrame">
            <a:avLst/>
          </a:prstGeom>
          <a:gradFill>
            <a:gsLst>
              <a:gs pos="68000">
                <a:schemeClr val="tx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 w="254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>
              <a:solidFill>
                <a:schemeClr val="tx1"/>
              </a:solidFill>
            </a:endParaRPr>
          </a:p>
        </p:txBody>
      </p:sp>
      <p:sp>
        <p:nvSpPr>
          <p:cNvPr id="17" name="Triangolo rettangolo 16"/>
          <p:cNvSpPr/>
          <p:nvPr/>
        </p:nvSpPr>
        <p:spPr>
          <a:xfrm>
            <a:off x="5888290" y="942085"/>
            <a:ext cx="465908" cy="100329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br>
              <a:rPr lang="it-IT" sz="1350" b="1" dirty="0"/>
            </a:br>
            <a:endParaRPr lang="it-IT" sz="135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705C0514-DBF0-DC0A-3F05-9CDB877DC43D}"/>
              </a:ext>
            </a:extLst>
          </p:cNvPr>
          <p:cNvSpPr/>
          <p:nvPr/>
        </p:nvSpPr>
        <p:spPr>
          <a:xfrm>
            <a:off x="457200" y="1947812"/>
            <a:ext cx="8229600" cy="388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85000"/>
              </a:lnSpc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The results achieved allowed to understand:</a:t>
            </a:r>
          </a:p>
          <a:p>
            <a:pPr indent="180340" algn="just">
              <a:lnSpc>
                <a:spcPct val="85000"/>
              </a:lnSpc>
            </a:pPr>
            <a:endParaRPr lang="it-IE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The importance to adopt social robots within individualized teaching proposals, strongly correlated to student’s needs.</a:t>
            </a:r>
          </a:p>
          <a:p>
            <a:pPr lvl="0" algn="just"/>
            <a:endParaRPr lang="en-GB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The usefulness to define the functioning profile of students before selecting the activities to  carry out with robots.</a:t>
            </a:r>
          </a:p>
          <a:p>
            <a:pPr marL="285750" lvl="0" indent="-285750" algn="just">
              <a:buFont typeface="Wingdings" pitchFamily="2" charset="2"/>
              <a:buChar char="Ø"/>
            </a:pPr>
            <a:endParaRPr lang="it-IE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The opportunity to anchor the activities implemented with  robots to what is outlined in the Individualized Education Plan (IEP).</a:t>
            </a:r>
          </a:p>
          <a:p>
            <a:pPr lvl="0" algn="just"/>
            <a:endParaRPr lang="en-GB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The fundamental role of support teacher as mediator between school, family, and support services.</a:t>
            </a:r>
            <a:endParaRPr lang="it-IT" sz="12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9654FEFB-AF3C-900E-5AA6-02E6056016F5}"/>
              </a:ext>
            </a:extLst>
          </p:cNvPr>
          <p:cNvSpPr txBox="1">
            <a:spLocks/>
          </p:cNvSpPr>
          <p:nvPr/>
        </p:nvSpPr>
        <p:spPr>
          <a:xfrm>
            <a:off x="1447800" y="1228463"/>
            <a:ext cx="5785037" cy="54499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1800088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9449" kern="1200" spc="-9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it-IT" sz="3000" b="1" dirty="0">
              <a:highlight>
                <a:srgbClr val="FFFF00"/>
              </a:highlight>
              <a:latin typeface="Arial Black" panose="020B0A04020102020204" pitchFamily="34" charset="0"/>
            </a:endParaRPr>
          </a:p>
          <a:p>
            <a:pPr algn="ctr"/>
            <a:r>
              <a:rPr lang="it-IT" sz="2100" b="1" dirty="0" err="1">
                <a:latin typeface="Arial Black" panose="020B0A04020102020204" pitchFamily="34" charset="0"/>
              </a:rPr>
              <a:t>Discussion</a:t>
            </a:r>
            <a:r>
              <a:rPr lang="it-IT" sz="2100" b="1" dirty="0">
                <a:latin typeface="Arial Black" panose="020B0A040201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9624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zza cornice 3"/>
          <p:cNvSpPr/>
          <p:nvPr/>
        </p:nvSpPr>
        <p:spPr>
          <a:xfrm>
            <a:off x="12308" y="1323661"/>
            <a:ext cx="1285661" cy="5159689"/>
          </a:xfrm>
          <a:prstGeom prst="halfFrame">
            <a:avLst/>
          </a:prstGeom>
          <a:gradFill>
            <a:gsLst>
              <a:gs pos="68000">
                <a:schemeClr val="tx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>
              <a:solidFill>
                <a:schemeClr val="tx1"/>
              </a:solidFill>
            </a:endParaRPr>
          </a:p>
        </p:txBody>
      </p:sp>
      <p:sp>
        <p:nvSpPr>
          <p:cNvPr id="5" name="Mezza cornice 4"/>
          <p:cNvSpPr/>
          <p:nvPr/>
        </p:nvSpPr>
        <p:spPr>
          <a:xfrm rot="10800000">
            <a:off x="8271792" y="1902034"/>
            <a:ext cx="890718" cy="4197453"/>
          </a:xfrm>
          <a:prstGeom prst="halfFrame">
            <a:avLst/>
          </a:prstGeom>
          <a:gradFill>
            <a:gsLst>
              <a:gs pos="68000">
                <a:schemeClr val="tx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 w="254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>
              <a:solidFill>
                <a:schemeClr val="tx1"/>
              </a:solidFill>
            </a:endParaRPr>
          </a:p>
        </p:txBody>
      </p:sp>
      <p:sp>
        <p:nvSpPr>
          <p:cNvPr id="17" name="Triangolo rettangolo 16"/>
          <p:cNvSpPr/>
          <p:nvPr/>
        </p:nvSpPr>
        <p:spPr>
          <a:xfrm>
            <a:off x="5899115" y="939801"/>
            <a:ext cx="465908" cy="100329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br>
              <a:rPr lang="it-IT" sz="1350" b="1" dirty="0"/>
            </a:br>
            <a:endParaRPr lang="it-IT" sz="135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705C0514-DBF0-DC0A-3F05-9CDB877DC43D}"/>
              </a:ext>
            </a:extLst>
          </p:cNvPr>
          <p:cNvSpPr/>
          <p:nvPr/>
        </p:nvSpPr>
        <p:spPr>
          <a:xfrm>
            <a:off x="521550" y="2337296"/>
            <a:ext cx="8154906" cy="3337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85000"/>
              </a:lnSpc>
              <a:buFont typeface="Wingdings" pitchFamily="2" charset="2"/>
              <a:buChar char="Ø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Attention, communication, and social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behaviors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skills are needs that can be effectively addressed using social robots.</a:t>
            </a:r>
          </a:p>
          <a:p>
            <a:pPr marL="285750" indent="-285750" algn="just">
              <a:lnSpc>
                <a:spcPct val="85000"/>
              </a:lnSpc>
              <a:buFont typeface="Wingdings" pitchFamily="2" charset="2"/>
              <a:buChar char="Ø"/>
            </a:pPr>
            <a:endParaRPr lang="en-GB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285750" indent="-285750" algn="just">
              <a:lnSpc>
                <a:spcPct val="85000"/>
              </a:lnSpc>
              <a:buFont typeface="Wingdings" pitchFamily="2" charset="2"/>
              <a:buChar char="Ø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Usefulness to define the functioning profile of participants.</a:t>
            </a:r>
          </a:p>
          <a:p>
            <a:pPr algn="just">
              <a:lnSpc>
                <a:spcPct val="85000"/>
              </a:lnSpc>
            </a:pPr>
            <a:endParaRPr lang="en-GB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285750" indent="-285750" algn="just">
              <a:lnSpc>
                <a:spcPct val="85000"/>
              </a:lnSpc>
              <a:buFont typeface="Wingdings" pitchFamily="2" charset="2"/>
              <a:buChar char="Ø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Anchor the activities delivered by the robots to what is outlined in the IEP.</a:t>
            </a:r>
          </a:p>
          <a:p>
            <a:pPr algn="just">
              <a:lnSpc>
                <a:spcPct val="85000"/>
              </a:lnSpc>
            </a:pPr>
            <a:endParaRPr lang="en-GB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285750" indent="-285750" algn="just">
              <a:lnSpc>
                <a:spcPct val="85000"/>
              </a:lnSpc>
              <a:buFont typeface="Wingdings" pitchFamily="2" charset="2"/>
              <a:buChar char="Ø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The collaboration of different institutions and experts facilitate the introduction of social robots in the education environment. </a:t>
            </a:r>
            <a:endParaRPr lang="it-IE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285750" indent="-285750" algn="just">
              <a:lnSpc>
                <a:spcPct val="85000"/>
              </a:lnSpc>
              <a:buFont typeface="Wingdings" pitchFamily="2" charset="2"/>
              <a:buChar char="Ø"/>
            </a:pPr>
            <a:endParaRPr lang="en-GB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285750" indent="-285750" algn="just">
              <a:lnSpc>
                <a:spcPct val="85000"/>
              </a:lnSpc>
              <a:buFont typeface="Wingdings" pitchFamily="2" charset="2"/>
              <a:buChar char="Ø"/>
            </a:pPr>
            <a:endParaRPr lang="it-IE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just"/>
            <a:endParaRPr lang="it-IT" sz="12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9654FEFB-AF3C-900E-5AA6-02E6056016F5}"/>
              </a:ext>
            </a:extLst>
          </p:cNvPr>
          <p:cNvSpPr txBox="1">
            <a:spLocks/>
          </p:cNvSpPr>
          <p:nvPr/>
        </p:nvSpPr>
        <p:spPr>
          <a:xfrm>
            <a:off x="1679481" y="1290954"/>
            <a:ext cx="5785037" cy="54499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1800088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9449" kern="1200" spc="-9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it-IT" sz="3000" b="1" dirty="0">
              <a:latin typeface="Arial Black" panose="020B0A04020102020204" pitchFamily="34" charset="0"/>
            </a:endParaRPr>
          </a:p>
          <a:p>
            <a:pPr algn="ctr"/>
            <a:r>
              <a:rPr lang="it-IT" sz="2100" b="1" dirty="0" err="1">
                <a:latin typeface="Arial Black" panose="020B0A04020102020204" pitchFamily="34" charset="0"/>
              </a:rPr>
              <a:t>Conclusions</a:t>
            </a:r>
            <a:r>
              <a:rPr lang="it-IT" sz="2100" b="1" dirty="0">
                <a:latin typeface="Arial Black" panose="020B0A04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3743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zza cornice 3"/>
          <p:cNvSpPr/>
          <p:nvPr/>
        </p:nvSpPr>
        <p:spPr>
          <a:xfrm>
            <a:off x="12308" y="1323661"/>
            <a:ext cx="1285661" cy="5159689"/>
          </a:xfrm>
          <a:prstGeom prst="halfFrame">
            <a:avLst/>
          </a:prstGeom>
          <a:gradFill>
            <a:gsLst>
              <a:gs pos="68000">
                <a:schemeClr val="tx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>
              <a:solidFill>
                <a:schemeClr val="tx1"/>
              </a:solidFill>
            </a:endParaRPr>
          </a:p>
        </p:txBody>
      </p:sp>
      <p:sp>
        <p:nvSpPr>
          <p:cNvPr id="5" name="Mezza cornice 4"/>
          <p:cNvSpPr/>
          <p:nvPr/>
        </p:nvSpPr>
        <p:spPr>
          <a:xfrm rot="10800000">
            <a:off x="8271792" y="1902034"/>
            <a:ext cx="890718" cy="4197453"/>
          </a:xfrm>
          <a:prstGeom prst="halfFrame">
            <a:avLst/>
          </a:prstGeom>
          <a:gradFill>
            <a:gsLst>
              <a:gs pos="68000">
                <a:schemeClr val="tx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 w="254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>
              <a:solidFill>
                <a:schemeClr val="tx1"/>
              </a:solidFill>
            </a:endParaRPr>
          </a:p>
        </p:txBody>
      </p:sp>
      <p:sp>
        <p:nvSpPr>
          <p:cNvPr id="17" name="Triangolo rettangolo 16"/>
          <p:cNvSpPr/>
          <p:nvPr/>
        </p:nvSpPr>
        <p:spPr>
          <a:xfrm>
            <a:off x="5888290" y="942085"/>
            <a:ext cx="465908" cy="100329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br>
              <a:rPr lang="it-IT" sz="1350" b="1" dirty="0"/>
            </a:br>
            <a:endParaRPr lang="it-IT" sz="135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705C0514-DBF0-DC0A-3F05-9CDB877DC43D}"/>
              </a:ext>
            </a:extLst>
          </p:cNvPr>
          <p:cNvSpPr/>
          <p:nvPr/>
        </p:nvSpPr>
        <p:spPr>
          <a:xfrm>
            <a:off x="457200" y="2063750"/>
            <a:ext cx="8077200" cy="470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indent="-180340">
              <a:lnSpc>
                <a:spcPct val="85000"/>
              </a:lnSpc>
            </a:pPr>
            <a:r>
              <a:rPr lang="en-GB" sz="1400" kern="100" spc="-30" dirty="0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World Health Organization. (2022). Global report on assistive technology. </a:t>
            </a:r>
            <a:r>
              <a:rPr lang="it-IT" sz="1400" kern="100" spc="-30" dirty="0" err="1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Available</a:t>
            </a:r>
            <a:r>
              <a:rPr lang="it-IT" sz="1400" kern="100" spc="-30" dirty="0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 from:</a:t>
            </a:r>
            <a:endParaRPr lang="it-IE" sz="1400" kern="100" spc="-30" dirty="0">
              <a:effectLst/>
              <a:latin typeface="Arial" panose="020B0604020202020204" pitchFamily="34" charset="0"/>
              <a:ea typeface="Noto Serif CJK SC"/>
              <a:cs typeface="Arial" panose="020B0604020202020204" pitchFamily="34" charset="0"/>
            </a:endParaRPr>
          </a:p>
          <a:p>
            <a:pPr marL="180340">
              <a:lnSpc>
                <a:spcPct val="85000"/>
              </a:lnSpc>
            </a:pPr>
            <a:r>
              <a:rPr lang="it-IT" sz="1400" u="none" strike="noStrike" kern="100" spc="-30" dirty="0">
                <a:solidFill>
                  <a:srgbClr val="01427A"/>
                </a:solidFill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https://</a:t>
            </a:r>
            <a:r>
              <a:rPr lang="it-IT" sz="1400" u="none" strike="noStrike" kern="100" spc="-30" dirty="0" err="1">
                <a:solidFill>
                  <a:srgbClr val="01427A"/>
                </a:solidFill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www.who.int</a:t>
            </a:r>
            <a:r>
              <a:rPr lang="it-IT" sz="1400" u="none" strike="noStrike" kern="100" spc="-30" dirty="0">
                <a:solidFill>
                  <a:srgbClr val="01427A"/>
                </a:solidFill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/</a:t>
            </a:r>
            <a:r>
              <a:rPr lang="it-IT" sz="1400" u="none" strike="noStrike" kern="100" spc="-30" dirty="0" err="1">
                <a:solidFill>
                  <a:srgbClr val="01427A"/>
                </a:solidFill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publications</a:t>
            </a:r>
            <a:r>
              <a:rPr lang="it-IT" sz="1400" u="none" strike="noStrike" kern="100" spc="-30" dirty="0">
                <a:solidFill>
                  <a:srgbClr val="01427A"/>
                </a:solidFill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/i/item/9789240049451</a:t>
            </a:r>
            <a:endParaRPr lang="it-IE" sz="1400" kern="100" spc="-30" dirty="0">
              <a:effectLst/>
              <a:latin typeface="Arial" panose="020B0604020202020204" pitchFamily="34" charset="0"/>
              <a:ea typeface="Noto Serif CJK SC"/>
              <a:cs typeface="Arial" panose="020B0604020202020204" pitchFamily="34" charset="0"/>
            </a:endParaRPr>
          </a:p>
          <a:p>
            <a:pPr marL="180340" indent="-180340">
              <a:lnSpc>
                <a:spcPct val="85000"/>
              </a:lnSpc>
            </a:pPr>
            <a:r>
              <a:rPr lang="it-IT" sz="1400" kern="100" spc="-30" dirty="0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Pennisi, P., </a:t>
            </a:r>
            <a:r>
              <a:rPr lang="it-IT" sz="1400" kern="100" spc="-30" dirty="0" err="1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Tonacci</a:t>
            </a:r>
            <a:r>
              <a:rPr lang="it-IT" sz="1400" kern="100" spc="-30" dirty="0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, A., </a:t>
            </a:r>
            <a:r>
              <a:rPr lang="it-IT" sz="1400" kern="100" spc="-30" dirty="0" err="1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Tartarisco</a:t>
            </a:r>
            <a:r>
              <a:rPr lang="it-IT" sz="1400" kern="100" spc="-30" dirty="0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, G., Billeci, L., Ruta, L., Gangemi, S., &amp; Pioggia, G. (2016). </a:t>
            </a:r>
            <a:r>
              <a:rPr lang="en-GB" sz="1400" kern="100" spc="-30" dirty="0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Autism and social robotics: A systematic review. </a:t>
            </a:r>
            <a:r>
              <a:rPr lang="en-GB" sz="1400" i="1" kern="100" spc="-30" dirty="0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Autism Research</a:t>
            </a:r>
            <a:r>
              <a:rPr lang="en-GB" sz="1400" kern="100" spc="-30" dirty="0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, 9(2), 165-183. Available from:</a:t>
            </a:r>
            <a:endParaRPr lang="it-IE" sz="1400" kern="100" spc="-30" dirty="0">
              <a:effectLst/>
              <a:latin typeface="Arial" panose="020B0604020202020204" pitchFamily="34" charset="0"/>
              <a:ea typeface="Noto Serif CJK SC"/>
              <a:cs typeface="Arial" panose="020B0604020202020204" pitchFamily="34" charset="0"/>
            </a:endParaRPr>
          </a:p>
          <a:p>
            <a:pPr marL="180340">
              <a:lnSpc>
                <a:spcPct val="85000"/>
              </a:lnSpc>
            </a:pPr>
            <a:r>
              <a:rPr lang="en-GB" sz="1400" u="none" strike="noStrike" kern="100" spc="-30" dirty="0">
                <a:solidFill>
                  <a:srgbClr val="01427A"/>
                </a:solidFill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https://</a:t>
            </a:r>
            <a:r>
              <a:rPr lang="en-GB" sz="1400" u="none" strike="noStrike" kern="100" spc="-30" dirty="0" err="1">
                <a:solidFill>
                  <a:srgbClr val="01427A"/>
                </a:solidFill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pubmed.ncbi.nlm.nih.gov</a:t>
            </a:r>
            <a:r>
              <a:rPr lang="en-GB" sz="1400" u="none" strike="noStrike" kern="100" spc="-30" dirty="0">
                <a:solidFill>
                  <a:srgbClr val="01427A"/>
                </a:solidFill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/26483270/</a:t>
            </a:r>
            <a:endParaRPr lang="it-IE" sz="1400" kern="100" spc="-30" dirty="0">
              <a:effectLst/>
              <a:latin typeface="Arial" panose="020B0604020202020204" pitchFamily="34" charset="0"/>
              <a:ea typeface="Noto Serif CJK SC"/>
              <a:cs typeface="Arial" panose="020B0604020202020204" pitchFamily="34" charset="0"/>
            </a:endParaRPr>
          </a:p>
          <a:p>
            <a:pPr marL="180340" indent="-180340">
              <a:lnSpc>
                <a:spcPct val="85000"/>
              </a:lnSpc>
              <a:tabLst>
                <a:tab pos="5220970" algn="l"/>
              </a:tabLst>
            </a:pPr>
            <a:r>
              <a:rPr lang="it-IT" sz="1400" kern="100" spc="-30" dirty="0" err="1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Scassellati</a:t>
            </a:r>
            <a:r>
              <a:rPr lang="it-IT" sz="1400" kern="100" spc="-30" dirty="0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, B., </a:t>
            </a:r>
            <a:r>
              <a:rPr lang="it-IT" sz="1400" kern="100" spc="-30" dirty="0" err="1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Boccanfuso</a:t>
            </a:r>
            <a:r>
              <a:rPr lang="it-IT" sz="1400" kern="100" spc="-30" dirty="0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, L., Huang, C. M., </a:t>
            </a:r>
            <a:r>
              <a:rPr lang="it-IT" sz="1400" kern="100" spc="-30" dirty="0" err="1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Mademtzi</a:t>
            </a:r>
            <a:r>
              <a:rPr lang="it-IT" sz="1400" kern="100" spc="-30" dirty="0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, M., </a:t>
            </a:r>
            <a:r>
              <a:rPr lang="it-IT" sz="1400" kern="100" spc="-30" dirty="0" err="1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Qin</a:t>
            </a:r>
            <a:r>
              <a:rPr lang="it-IT" sz="1400" kern="100" spc="-30" dirty="0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, M., </a:t>
            </a:r>
            <a:r>
              <a:rPr lang="it-IT" sz="1400" kern="100" spc="-30" dirty="0" err="1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Salomons</a:t>
            </a:r>
            <a:r>
              <a:rPr lang="it-IT" sz="1400" kern="100" spc="-30" dirty="0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, N., ... </a:t>
            </a:r>
            <a:r>
              <a:rPr lang="en-GB" sz="1400" kern="100" spc="-30" dirty="0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&amp; </a:t>
            </a:r>
            <a:r>
              <a:rPr lang="en-GB" sz="1400" kern="100" spc="-30" dirty="0" err="1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Shic</a:t>
            </a:r>
            <a:r>
              <a:rPr lang="en-GB" sz="1400" kern="100" spc="-30" dirty="0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, F. (2018). Improving social skills in children with ASD using a long-term, in-home social robot. </a:t>
            </a:r>
            <a:r>
              <a:rPr lang="en-US" sz="1400" i="1" kern="100" spc="-30" dirty="0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Science Robotics</a:t>
            </a:r>
            <a:r>
              <a:rPr lang="en-US" sz="1400" kern="100" spc="-30" dirty="0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, 3(21), eaat7544. </a:t>
            </a:r>
            <a:r>
              <a:rPr lang="en-GB" sz="1400" kern="100" spc="-30" dirty="0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Available from:</a:t>
            </a:r>
            <a:endParaRPr lang="it-IE" sz="1400" kern="100" spc="-30" dirty="0">
              <a:effectLst/>
              <a:latin typeface="Arial" panose="020B0604020202020204" pitchFamily="34" charset="0"/>
              <a:ea typeface="Noto Serif CJK SC"/>
              <a:cs typeface="Arial" panose="020B0604020202020204" pitchFamily="34" charset="0"/>
            </a:endParaRPr>
          </a:p>
          <a:p>
            <a:pPr marL="180340">
              <a:lnSpc>
                <a:spcPct val="85000"/>
              </a:lnSpc>
            </a:pPr>
            <a:r>
              <a:rPr lang="en-GB" sz="1400" u="none" strike="noStrike" kern="100" spc="-30" dirty="0">
                <a:solidFill>
                  <a:srgbClr val="01427A"/>
                </a:solidFill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https://</a:t>
            </a:r>
            <a:r>
              <a:rPr lang="en-GB" sz="1400" u="none" strike="noStrike" kern="100" spc="-30" dirty="0" err="1">
                <a:solidFill>
                  <a:srgbClr val="01427A"/>
                </a:solidFill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pubmed.ncbi.nlm.nih.gov</a:t>
            </a:r>
            <a:r>
              <a:rPr lang="en-GB" sz="1400" u="none" strike="noStrike" kern="100" spc="-30" dirty="0">
                <a:solidFill>
                  <a:srgbClr val="01427A"/>
                </a:solidFill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/33141724/</a:t>
            </a:r>
            <a:endParaRPr lang="it-IE" sz="1400" kern="100" spc="-30" dirty="0">
              <a:effectLst/>
              <a:latin typeface="Arial" panose="020B0604020202020204" pitchFamily="34" charset="0"/>
              <a:ea typeface="Noto Serif CJK SC"/>
              <a:cs typeface="Arial" panose="020B0604020202020204" pitchFamily="34" charset="0"/>
            </a:endParaRPr>
          </a:p>
          <a:p>
            <a:pPr marL="180340" indent="-180340">
              <a:lnSpc>
                <a:spcPct val="85000"/>
              </a:lnSpc>
            </a:pPr>
            <a:r>
              <a:rPr lang="it-IT" sz="1400" kern="100" spc="-30" dirty="0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Marino, </a:t>
            </a:r>
            <a:r>
              <a:rPr lang="it-IT" sz="1400" kern="100" spc="-30" dirty="0" err="1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F</a:t>
            </a:r>
            <a:r>
              <a:rPr lang="it-IT" sz="1400" kern="100" spc="-30" dirty="0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., </a:t>
            </a:r>
            <a:r>
              <a:rPr lang="it-IT" sz="1400" kern="100" spc="-30" dirty="0" err="1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Chilà</a:t>
            </a:r>
            <a:r>
              <a:rPr lang="it-IT" sz="1400" kern="100" spc="-30" dirty="0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, P., </a:t>
            </a:r>
            <a:r>
              <a:rPr lang="it-IT" sz="1400" kern="100" spc="-30" dirty="0" err="1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Sfrazzetto</a:t>
            </a:r>
            <a:r>
              <a:rPr lang="it-IT" sz="1400" kern="100" spc="-30" dirty="0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, S. T., Carrozza, C., Crimi, I., Failla, C., ... </a:t>
            </a:r>
            <a:r>
              <a:rPr lang="en-GB" sz="1400" kern="100" spc="-30" dirty="0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&amp; </a:t>
            </a:r>
            <a:r>
              <a:rPr lang="en-GB" sz="1400" kern="100" spc="-30" dirty="0" err="1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Pioggia</a:t>
            </a:r>
            <a:r>
              <a:rPr lang="en-GB" sz="1400" kern="100" spc="-30" dirty="0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, G. (2020). Outcomes of a robot-assisted social-emotional understanding intervention for young children with autism spectrum disorders. </a:t>
            </a:r>
            <a:r>
              <a:rPr lang="en-GB" sz="1400" i="1" kern="100" spc="-30" dirty="0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Journal of autism and developmental disorders</a:t>
            </a:r>
            <a:r>
              <a:rPr lang="en-GB" sz="1400" kern="100" spc="-30" dirty="0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, 50, 1973-1987. Available from:</a:t>
            </a:r>
            <a:endParaRPr lang="it-IE" sz="1400" kern="100" spc="-30" dirty="0">
              <a:effectLst/>
              <a:latin typeface="Arial" panose="020B0604020202020204" pitchFamily="34" charset="0"/>
              <a:ea typeface="Noto Serif CJK SC"/>
              <a:cs typeface="Arial" panose="020B0604020202020204" pitchFamily="34" charset="0"/>
            </a:endParaRPr>
          </a:p>
          <a:p>
            <a:pPr marL="180340">
              <a:lnSpc>
                <a:spcPct val="85000"/>
              </a:lnSpc>
            </a:pPr>
            <a:r>
              <a:rPr lang="en-GB" sz="1400" u="none" strike="noStrike" kern="100" spc="-30" dirty="0">
                <a:solidFill>
                  <a:srgbClr val="01427A"/>
                </a:solidFill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https://</a:t>
            </a:r>
            <a:r>
              <a:rPr lang="en-GB" sz="1400" u="none" strike="noStrike" kern="100" spc="-30" dirty="0" err="1">
                <a:solidFill>
                  <a:srgbClr val="01427A"/>
                </a:solidFill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pubmed.ncbi.nlm.nih.gov</a:t>
            </a:r>
            <a:r>
              <a:rPr lang="en-GB" sz="1400" u="none" strike="noStrike" kern="100" spc="-30" dirty="0">
                <a:solidFill>
                  <a:srgbClr val="01427A"/>
                </a:solidFill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/30852783/</a:t>
            </a:r>
            <a:endParaRPr lang="it-IE" sz="1400" kern="100" spc="-30" dirty="0">
              <a:effectLst/>
              <a:latin typeface="Arial" panose="020B0604020202020204" pitchFamily="34" charset="0"/>
              <a:ea typeface="Noto Serif CJK SC"/>
              <a:cs typeface="Arial" panose="020B0604020202020204" pitchFamily="34" charset="0"/>
            </a:endParaRPr>
          </a:p>
          <a:p>
            <a:pPr marL="180340" indent="-180340">
              <a:lnSpc>
                <a:spcPct val="85000"/>
              </a:lnSpc>
            </a:pPr>
            <a:r>
              <a:rPr lang="it-IT" sz="1400" kern="100" spc="-30" dirty="0" err="1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Duradoni</a:t>
            </a:r>
            <a:r>
              <a:rPr lang="it-IT" sz="1400" kern="100" spc="-30" dirty="0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, M., Colombini, G., Russo, P. A., &amp; Guazzini, A. (2021). </a:t>
            </a:r>
            <a:r>
              <a:rPr lang="en-US" sz="1400" kern="100" spc="-30" dirty="0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Robotic psychology: a PRISMA systematic review on social-robot-based interventions in psychological domains. J, 4(4), 664-697. </a:t>
            </a:r>
            <a:r>
              <a:rPr lang="en-GB" sz="1400" kern="100" spc="-30" dirty="0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Available from:</a:t>
            </a:r>
            <a:endParaRPr lang="it-IE" sz="1400" kern="100" spc="-30" dirty="0">
              <a:effectLst/>
              <a:latin typeface="Arial" panose="020B0604020202020204" pitchFamily="34" charset="0"/>
              <a:ea typeface="Noto Serif CJK SC"/>
              <a:cs typeface="Arial" panose="020B0604020202020204" pitchFamily="34" charset="0"/>
            </a:endParaRPr>
          </a:p>
          <a:p>
            <a:pPr marL="180340" indent="-180340">
              <a:lnSpc>
                <a:spcPct val="85000"/>
              </a:lnSpc>
            </a:pPr>
            <a:r>
              <a:rPr lang="en-US" sz="1400" kern="100" spc="-30" dirty="0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       </a:t>
            </a:r>
            <a:r>
              <a:rPr lang="en-GB" sz="1400" u="none" strike="noStrike" kern="100" spc="-30" dirty="0">
                <a:solidFill>
                  <a:srgbClr val="01427A"/>
                </a:solidFill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  <a:hlinkClick r:id="rId3"/>
              </a:rPr>
              <a:t>https://www.mdpi.com/2571-8800/4/4/48</a:t>
            </a:r>
            <a:r>
              <a:rPr lang="en-GB" sz="1400" kern="100" spc="-30" dirty="0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 </a:t>
            </a:r>
            <a:endParaRPr lang="it-IE" sz="1400" kern="100" spc="-30" dirty="0">
              <a:effectLst/>
              <a:latin typeface="Arial" panose="020B0604020202020204" pitchFamily="34" charset="0"/>
              <a:ea typeface="Noto Serif CJK SC"/>
              <a:cs typeface="Arial" panose="020B0604020202020204" pitchFamily="34" charset="0"/>
            </a:endParaRPr>
          </a:p>
          <a:p>
            <a:pPr marL="180340" indent="-180340">
              <a:lnSpc>
                <a:spcPct val="85000"/>
              </a:lnSpc>
            </a:pPr>
            <a:r>
              <a:rPr lang="en-US" sz="1400" kern="100" spc="-30" dirty="0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Morgan, S. J., </a:t>
            </a:r>
            <a:r>
              <a:rPr lang="en-US" sz="1400" kern="100" spc="-30" dirty="0" err="1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Pullon</a:t>
            </a:r>
            <a:r>
              <a:rPr lang="en-US" sz="1400" kern="100" spc="-30" dirty="0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, S. R., Macdonald, L. M., McKinlay, E. M., &amp; Gray, B. V. (2017). Case study observational research: A framework for conducting case study research where observation data are the focus. </a:t>
            </a:r>
            <a:r>
              <a:rPr lang="en-US" sz="1400" i="1" kern="100" spc="-30" dirty="0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Qualitative health research</a:t>
            </a:r>
            <a:r>
              <a:rPr lang="en-US" sz="1400" kern="100" spc="-30" dirty="0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, 27(7), p. 1060-1068. </a:t>
            </a:r>
            <a:r>
              <a:rPr lang="en-GB" sz="1400" kern="100" spc="-30" dirty="0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Available from:</a:t>
            </a:r>
            <a:endParaRPr lang="it-IE" sz="1400" kern="100" spc="-30" dirty="0">
              <a:effectLst/>
              <a:latin typeface="Arial" panose="020B0604020202020204" pitchFamily="34" charset="0"/>
              <a:ea typeface="Noto Serif CJK SC"/>
              <a:cs typeface="Arial" panose="020B0604020202020204" pitchFamily="34" charset="0"/>
            </a:endParaRPr>
          </a:p>
          <a:p>
            <a:pPr marL="180340" indent="-180340">
              <a:lnSpc>
                <a:spcPct val="85000"/>
              </a:lnSpc>
            </a:pPr>
            <a:r>
              <a:rPr lang="en-GB" sz="1400" u="none" strike="noStrike" kern="100" spc="-30" dirty="0">
                <a:solidFill>
                  <a:srgbClr val="01427A"/>
                </a:solidFill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       https://</a:t>
            </a:r>
            <a:r>
              <a:rPr lang="en-GB" sz="1400" u="none" strike="noStrike" kern="100" spc="-30" dirty="0" err="1">
                <a:solidFill>
                  <a:srgbClr val="01427A"/>
                </a:solidFill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pubmed.ncbi.nlm.nih.gov</a:t>
            </a:r>
            <a:r>
              <a:rPr lang="en-GB" sz="1400" u="none" strike="noStrike" kern="100" spc="-30" dirty="0">
                <a:solidFill>
                  <a:srgbClr val="01427A"/>
                </a:solidFill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/27217290/</a:t>
            </a:r>
            <a:endParaRPr lang="it-IE" sz="1400" kern="100" spc="-30" dirty="0">
              <a:effectLst/>
              <a:latin typeface="Arial" panose="020B0604020202020204" pitchFamily="34" charset="0"/>
              <a:ea typeface="Noto Serif CJK SC"/>
              <a:cs typeface="Arial" panose="020B0604020202020204" pitchFamily="34" charset="0"/>
            </a:endParaRPr>
          </a:p>
          <a:p>
            <a:pPr marL="180340" indent="-180340">
              <a:lnSpc>
                <a:spcPct val="85000"/>
              </a:lnSpc>
            </a:pPr>
            <a:r>
              <a:rPr lang="en-US" sz="1400" kern="100" spc="-30" dirty="0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Braun, V., &amp; Clarke, V. (2006). Using thematic analysis in psychology. </a:t>
            </a:r>
            <a:r>
              <a:rPr lang="en-US" sz="1400" i="1" kern="100" spc="-30" dirty="0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Qualitative Research in Psychology</a:t>
            </a:r>
            <a:r>
              <a:rPr lang="en-US" sz="1400" kern="100" spc="-30" dirty="0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, 3(2), 77–101. </a:t>
            </a:r>
            <a:r>
              <a:rPr lang="en-GB" sz="1400" kern="100" spc="-30" dirty="0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Available from:</a:t>
            </a:r>
            <a:endParaRPr lang="it-IE" sz="1400" kern="100" spc="-30" dirty="0">
              <a:effectLst/>
              <a:latin typeface="Arial" panose="020B0604020202020204" pitchFamily="34" charset="0"/>
              <a:ea typeface="Noto Serif CJK SC"/>
              <a:cs typeface="Arial" panose="020B0604020202020204" pitchFamily="34" charset="0"/>
            </a:endParaRPr>
          </a:p>
          <a:p>
            <a:pPr marL="180340">
              <a:lnSpc>
                <a:spcPct val="85000"/>
              </a:lnSpc>
            </a:pPr>
            <a:r>
              <a:rPr lang="en-GB" sz="1400" u="none" strike="noStrike" kern="100" spc="-30" dirty="0">
                <a:solidFill>
                  <a:srgbClr val="01427A"/>
                </a:solidFill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https://</a:t>
            </a:r>
            <a:r>
              <a:rPr lang="en-GB" sz="1400" u="none" strike="noStrike" kern="100" spc="-30" dirty="0" err="1">
                <a:solidFill>
                  <a:srgbClr val="01427A"/>
                </a:solidFill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www.tandfonline.com</a:t>
            </a:r>
            <a:r>
              <a:rPr lang="en-GB" sz="1400" u="none" strike="noStrike" kern="100" spc="-30" dirty="0">
                <a:solidFill>
                  <a:srgbClr val="01427A"/>
                </a:solidFill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/</a:t>
            </a:r>
            <a:r>
              <a:rPr lang="en-GB" sz="1400" u="none" strike="noStrike" kern="100" spc="-30" dirty="0" err="1">
                <a:solidFill>
                  <a:srgbClr val="01427A"/>
                </a:solidFill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doi</a:t>
            </a:r>
            <a:r>
              <a:rPr lang="en-GB" sz="1400" u="none" strike="noStrike" kern="100" spc="-30" dirty="0">
                <a:solidFill>
                  <a:srgbClr val="01427A"/>
                </a:solidFill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/abs/10.1191/1478088706qp063oa</a:t>
            </a:r>
            <a:endParaRPr lang="it-IE" sz="1400" kern="100" spc="-30" dirty="0">
              <a:effectLst/>
              <a:latin typeface="Arial" panose="020B0604020202020204" pitchFamily="34" charset="0"/>
              <a:ea typeface="Noto Serif CJK SC"/>
              <a:cs typeface="Arial" panose="020B0604020202020204" pitchFamily="34" charset="0"/>
            </a:endParaRPr>
          </a:p>
          <a:p>
            <a:pPr algn="just"/>
            <a:endParaRPr lang="it-IT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8BB000EB-772D-1DCA-FADB-08E475C36782}"/>
              </a:ext>
            </a:extLst>
          </p:cNvPr>
          <p:cNvSpPr txBox="1">
            <a:spLocks/>
          </p:cNvSpPr>
          <p:nvPr/>
        </p:nvSpPr>
        <p:spPr>
          <a:xfrm>
            <a:off x="1679481" y="1323661"/>
            <a:ext cx="5785037" cy="54499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1800088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9449" kern="1200" spc="-9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it-IT" sz="3000" b="1" dirty="0">
              <a:latin typeface="Arial Black" panose="020B0A04020102020204" pitchFamily="34" charset="0"/>
            </a:endParaRPr>
          </a:p>
          <a:p>
            <a:pPr algn="ctr"/>
            <a:r>
              <a:rPr lang="it-IT" sz="2100" b="1" dirty="0" err="1">
                <a:latin typeface="Arial Black" panose="020B0A04020102020204" pitchFamily="34" charset="0"/>
              </a:rPr>
              <a:t>References</a:t>
            </a:r>
            <a:endParaRPr lang="it-IT" sz="21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809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zza cornice 3"/>
          <p:cNvSpPr/>
          <p:nvPr/>
        </p:nvSpPr>
        <p:spPr>
          <a:xfrm>
            <a:off x="12308" y="1323661"/>
            <a:ext cx="1285661" cy="5159689"/>
          </a:xfrm>
          <a:prstGeom prst="halfFrame">
            <a:avLst/>
          </a:prstGeom>
          <a:gradFill>
            <a:gsLst>
              <a:gs pos="68000">
                <a:schemeClr val="tx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>
              <a:solidFill>
                <a:schemeClr val="tx1"/>
              </a:solidFill>
            </a:endParaRPr>
          </a:p>
        </p:txBody>
      </p:sp>
      <p:sp>
        <p:nvSpPr>
          <p:cNvPr id="5" name="Mezza cornice 4"/>
          <p:cNvSpPr/>
          <p:nvPr/>
        </p:nvSpPr>
        <p:spPr>
          <a:xfrm rot="10800000">
            <a:off x="8271792" y="1902034"/>
            <a:ext cx="890718" cy="4197453"/>
          </a:xfrm>
          <a:prstGeom prst="halfFrame">
            <a:avLst/>
          </a:prstGeom>
          <a:gradFill>
            <a:gsLst>
              <a:gs pos="68000">
                <a:schemeClr val="tx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 w="254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>
              <a:solidFill>
                <a:schemeClr val="tx1"/>
              </a:solidFill>
            </a:endParaRPr>
          </a:p>
        </p:txBody>
      </p:sp>
      <p:sp>
        <p:nvSpPr>
          <p:cNvPr id="17" name="Triangolo rettangolo 16"/>
          <p:cNvSpPr/>
          <p:nvPr/>
        </p:nvSpPr>
        <p:spPr>
          <a:xfrm>
            <a:off x="5888290" y="942085"/>
            <a:ext cx="465908" cy="100329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br>
              <a:rPr lang="it-IT" sz="1350" b="1" dirty="0"/>
            </a:br>
            <a:endParaRPr lang="it-IT" sz="1350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F5E0BB71-89AC-2BA7-D411-F665D4523E94}"/>
              </a:ext>
            </a:extLst>
          </p:cNvPr>
          <p:cNvSpPr txBox="1">
            <a:spLocks/>
          </p:cNvSpPr>
          <p:nvPr/>
        </p:nvSpPr>
        <p:spPr>
          <a:xfrm>
            <a:off x="1527958" y="1383450"/>
            <a:ext cx="5785037" cy="54499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1800088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9449" kern="1200" spc="-9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it-IT" sz="3000" dirty="0">
              <a:latin typeface="Arial Black" panose="020B0A04020102020204" pitchFamily="34" charset="0"/>
            </a:endParaRPr>
          </a:p>
          <a:p>
            <a:pPr algn="ctr"/>
            <a:endParaRPr lang="it-IT" sz="3000" b="1" dirty="0">
              <a:latin typeface="Arial Black" panose="020B0A04020102020204" pitchFamily="34" charset="0"/>
            </a:endParaRPr>
          </a:p>
          <a:p>
            <a:pPr algn="ctr"/>
            <a:endParaRPr lang="it-IT" sz="3000" b="1" dirty="0">
              <a:latin typeface="Arial Black" panose="020B0A04020102020204" pitchFamily="34" charset="0"/>
            </a:endParaRPr>
          </a:p>
          <a:p>
            <a:pPr algn="ctr">
              <a:lnSpc>
                <a:spcPct val="100000"/>
              </a:lnSpc>
              <a:spcBef>
                <a:spcPts val="450"/>
              </a:spcBef>
            </a:pPr>
            <a:r>
              <a:rPr lang="it-IT" sz="2100" dirty="0">
                <a:latin typeface="Arial Black" panose="020B0A04020102020204" pitchFamily="34" charset="0"/>
              </a:rPr>
              <a:t>Thanks for </a:t>
            </a:r>
            <a:r>
              <a:rPr lang="it-IT" sz="2100" dirty="0" err="1">
                <a:latin typeface="Arial Black" panose="020B0A04020102020204" pitchFamily="34" charset="0"/>
              </a:rPr>
              <a:t>your</a:t>
            </a:r>
            <a:r>
              <a:rPr lang="it-IT" sz="2100" dirty="0">
                <a:latin typeface="Arial Black" panose="020B0A04020102020204" pitchFamily="34" charset="0"/>
              </a:rPr>
              <a:t> </a:t>
            </a:r>
            <a:r>
              <a:rPr lang="it-IT" sz="2100" dirty="0" err="1">
                <a:latin typeface="Arial Black" panose="020B0A04020102020204" pitchFamily="34" charset="0"/>
              </a:rPr>
              <a:t>attention</a:t>
            </a:r>
            <a:r>
              <a:rPr lang="it-IT" sz="2100" dirty="0">
                <a:latin typeface="Arial Black" panose="020B0A04020102020204" pitchFamily="34" charset="0"/>
              </a:rPr>
              <a:t>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ABC48D-C493-D593-28D7-37AFD0E18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724" y="2137624"/>
            <a:ext cx="4895999" cy="27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EF0D42F-4EE4-F5AC-D11A-25E9BF716F21}"/>
              </a:ext>
            </a:extLst>
          </p:cNvPr>
          <p:cNvSpPr txBox="1"/>
          <p:nvPr/>
        </p:nvSpPr>
        <p:spPr>
          <a:xfrm>
            <a:off x="974259" y="5077723"/>
            <a:ext cx="6892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it-IT" sz="16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hlinkClick r:id="rId4"/>
              </a:rPr>
              <a:t>ivan.traina@univr.it</a:t>
            </a:r>
            <a:r>
              <a:rPr lang="it-IT" sz="16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8440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zza cornice 3"/>
          <p:cNvSpPr/>
          <p:nvPr/>
        </p:nvSpPr>
        <p:spPr>
          <a:xfrm>
            <a:off x="13768" y="1323661"/>
            <a:ext cx="1285661" cy="5159689"/>
          </a:xfrm>
          <a:prstGeom prst="halfFrame">
            <a:avLst/>
          </a:prstGeom>
          <a:gradFill>
            <a:gsLst>
              <a:gs pos="68000">
                <a:schemeClr val="tx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>
              <a:solidFill>
                <a:schemeClr val="tx1"/>
              </a:solidFill>
            </a:endParaRPr>
          </a:p>
        </p:txBody>
      </p:sp>
      <p:sp>
        <p:nvSpPr>
          <p:cNvPr id="5" name="Mezza cornice 4"/>
          <p:cNvSpPr/>
          <p:nvPr/>
        </p:nvSpPr>
        <p:spPr>
          <a:xfrm rot="10800000">
            <a:off x="8271792" y="1902034"/>
            <a:ext cx="890718" cy="4197453"/>
          </a:xfrm>
          <a:prstGeom prst="halfFrame">
            <a:avLst/>
          </a:prstGeom>
          <a:gradFill>
            <a:gsLst>
              <a:gs pos="68000">
                <a:schemeClr val="tx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 w="254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>
              <a:solidFill>
                <a:schemeClr val="tx1"/>
              </a:solidFill>
            </a:endParaRPr>
          </a:p>
        </p:txBody>
      </p:sp>
      <p:sp>
        <p:nvSpPr>
          <p:cNvPr id="17" name="Triangolo rettangolo 16"/>
          <p:cNvSpPr/>
          <p:nvPr/>
        </p:nvSpPr>
        <p:spPr>
          <a:xfrm>
            <a:off x="5888290" y="942085"/>
            <a:ext cx="465908" cy="100329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br>
              <a:rPr lang="it-IT" sz="1350" b="1" dirty="0"/>
            </a:br>
            <a:endParaRPr lang="it-IT" sz="1350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F5E0BB71-89AC-2BA7-D411-F665D4523E94}"/>
              </a:ext>
            </a:extLst>
          </p:cNvPr>
          <p:cNvSpPr txBox="1">
            <a:spLocks/>
          </p:cNvSpPr>
          <p:nvPr/>
        </p:nvSpPr>
        <p:spPr>
          <a:xfrm>
            <a:off x="1143000" y="1225550"/>
            <a:ext cx="5785037" cy="54499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1800088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9449" kern="1200" spc="-9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it-IT" sz="3000" dirty="0">
              <a:latin typeface="Arial Black" panose="020B0A04020102020204" pitchFamily="34" charset="0"/>
            </a:endParaRPr>
          </a:p>
          <a:p>
            <a:pPr algn="ctr"/>
            <a:endParaRPr lang="it-IT" sz="3000" b="1" dirty="0">
              <a:latin typeface="Arial Black" panose="020B0A04020102020204" pitchFamily="34" charset="0"/>
            </a:endParaRPr>
          </a:p>
          <a:p>
            <a:pPr algn="ctr"/>
            <a:endParaRPr lang="it-IT" sz="3000" b="1" dirty="0">
              <a:latin typeface="Arial Black" panose="020B0A04020102020204" pitchFamily="34" charset="0"/>
            </a:endParaRPr>
          </a:p>
          <a:p>
            <a:pPr algn="ctr">
              <a:lnSpc>
                <a:spcPct val="100000"/>
              </a:lnSpc>
              <a:spcBef>
                <a:spcPts val="450"/>
              </a:spcBef>
            </a:pPr>
            <a:r>
              <a:rPr lang="it-IT" sz="2100" dirty="0" err="1">
                <a:latin typeface="Arial Black" panose="020B0A04020102020204" pitchFamily="34" charset="0"/>
              </a:rPr>
              <a:t>Introduction</a:t>
            </a:r>
            <a:endParaRPr lang="it-IT" sz="2100" dirty="0">
              <a:latin typeface="Arial Black" panose="020B0A040201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705C0514-DBF0-DC0A-3F05-9CDB877DC43D}"/>
              </a:ext>
            </a:extLst>
          </p:cNvPr>
          <p:cNvSpPr/>
          <p:nvPr/>
        </p:nvSpPr>
        <p:spPr>
          <a:xfrm>
            <a:off x="533400" y="1987550"/>
            <a:ext cx="8077200" cy="3845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85000"/>
              </a:lnSpc>
              <a:buFont typeface="Wingdings" pitchFamily="2" charset="2"/>
              <a:buChar char="Ø"/>
            </a:pP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This presentation describes a case study on the use of social robotics for students with Autism Spectrum Disorder (ASD) in upper secondary school. </a:t>
            </a:r>
            <a:endParaRPr lang="it-IE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endParaRPr lang="en-GB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The case study focused on an intervention carried out in 2020-22 and aimed at promoting an inclusive educational-school context through assistive technology.</a:t>
            </a:r>
          </a:p>
          <a:p>
            <a:pPr algn="just"/>
            <a:endParaRPr lang="it-IT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214313" indent="-214313" algn="just">
              <a:buFont typeface="Wingdings" pitchFamily="2" charset="2"/>
              <a:buChar char="Ø"/>
            </a:pP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Institutions </a:t>
            </a:r>
            <a:r>
              <a:rPr lang="it-IT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involved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: 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Verona </a:t>
            </a:r>
            <a:r>
              <a:rPr lang="it-IT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Autism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Desk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Regional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school support center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Department of Human Sciences – University of Verona 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Hospital of Verona – </a:t>
            </a:r>
            <a:r>
              <a:rPr lang="it-IT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Neuropsychiatric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Unit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N. 5 </a:t>
            </a:r>
            <a:r>
              <a:rPr lang="it-IT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upper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it-IT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secondary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schools </a:t>
            </a:r>
            <a:r>
              <a:rPr lang="it-IT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located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in Verona province </a:t>
            </a:r>
          </a:p>
        </p:txBody>
      </p:sp>
    </p:spTree>
    <p:extLst>
      <p:ext uri="{BB962C8B-B14F-4D97-AF65-F5344CB8AC3E}">
        <p14:creationId xmlns:p14="http://schemas.microsoft.com/office/powerpoint/2010/main" val="846640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zza cornice 3"/>
          <p:cNvSpPr/>
          <p:nvPr/>
        </p:nvSpPr>
        <p:spPr>
          <a:xfrm>
            <a:off x="12308" y="1323661"/>
            <a:ext cx="1285661" cy="5159689"/>
          </a:xfrm>
          <a:prstGeom prst="halfFrame">
            <a:avLst/>
          </a:prstGeom>
          <a:gradFill>
            <a:gsLst>
              <a:gs pos="68000">
                <a:schemeClr val="tx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>
              <a:solidFill>
                <a:schemeClr val="tx1"/>
              </a:solidFill>
            </a:endParaRPr>
          </a:p>
        </p:txBody>
      </p:sp>
      <p:sp>
        <p:nvSpPr>
          <p:cNvPr id="5" name="Mezza cornice 4"/>
          <p:cNvSpPr/>
          <p:nvPr/>
        </p:nvSpPr>
        <p:spPr>
          <a:xfrm rot="10800000">
            <a:off x="8271792" y="1902034"/>
            <a:ext cx="890718" cy="4197453"/>
          </a:xfrm>
          <a:prstGeom prst="halfFrame">
            <a:avLst/>
          </a:prstGeom>
          <a:gradFill>
            <a:gsLst>
              <a:gs pos="68000">
                <a:schemeClr val="tx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 w="254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>
              <a:solidFill>
                <a:schemeClr val="tx1"/>
              </a:solidFill>
            </a:endParaRPr>
          </a:p>
        </p:txBody>
      </p:sp>
      <p:sp>
        <p:nvSpPr>
          <p:cNvPr id="17" name="Triangolo rettangolo 16"/>
          <p:cNvSpPr/>
          <p:nvPr/>
        </p:nvSpPr>
        <p:spPr>
          <a:xfrm>
            <a:off x="5888290" y="942085"/>
            <a:ext cx="465908" cy="100329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br>
              <a:rPr lang="it-IT" sz="1350" b="1" dirty="0"/>
            </a:br>
            <a:endParaRPr lang="it-IT" sz="135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705C0514-DBF0-DC0A-3F05-9CDB877DC43D}"/>
              </a:ext>
            </a:extLst>
          </p:cNvPr>
          <p:cNvSpPr/>
          <p:nvPr/>
        </p:nvSpPr>
        <p:spPr>
          <a:xfrm>
            <a:off x="533400" y="2176892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buFont typeface="Wingdings" pitchFamily="2" charset="2"/>
              <a:buChar char="Ø"/>
            </a:pP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To </a:t>
            </a:r>
            <a:r>
              <a:rPr lang="it-IT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respond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the </a:t>
            </a:r>
            <a:r>
              <a:rPr lang="it-IT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needs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it-IT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expressed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by institutions </a:t>
            </a:r>
            <a:r>
              <a:rPr lang="it-IT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involved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in the   </a:t>
            </a:r>
            <a:r>
              <a:rPr lang="it-IT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intervention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it-IT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it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it-IT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was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it-IT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decided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to use the NAO social robot.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D175B1F5-640D-4AB0-606F-8721B4066DA1}"/>
              </a:ext>
            </a:extLst>
          </p:cNvPr>
          <p:cNvSpPr txBox="1">
            <a:spLocks/>
          </p:cNvSpPr>
          <p:nvPr/>
        </p:nvSpPr>
        <p:spPr>
          <a:xfrm>
            <a:off x="1617469" y="1335630"/>
            <a:ext cx="5785037" cy="54499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1800088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9449" kern="1200" spc="-9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it-IT" sz="3000" b="1" dirty="0">
              <a:latin typeface="Arial Black" panose="020B0A04020102020204" pitchFamily="34" charset="0"/>
            </a:endParaRPr>
          </a:p>
          <a:p>
            <a:pPr algn="ctr">
              <a:lnSpc>
                <a:spcPct val="100000"/>
              </a:lnSpc>
              <a:spcBef>
                <a:spcPts val="450"/>
              </a:spcBef>
            </a:pPr>
            <a:r>
              <a:rPr lang="it-IT" sz="2100" dirty="0">
                <a:latin typeface="Arial Black" panose="020B0A04020102020204" pitchFamily="34" charset="0"/>
              </a:rPr>
              <a:t>NAO social robot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9558F481-9797-35F8-8E8E-576FC4575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264751"/>
            <a:ext cx="2830506" cy="257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56F6AC4F-BADB-E8F8-0D2D-744B55121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718" y="3238710"/>
            <a:ext cx="2330240" cy="233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413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zza cornice 3"/>
          <p:cNvSpPr/>
          <p:nvPr/>
        </p:nvSpPr>
        <p:spPr>
          <a:xfrm>
            <a:off x="12308" y="1323661"/>
            <a:ext cx="1285661" cy="5159689"/>
          </a:xfrm>
          <a:prstGeom prst="halfFrame">
            <a:avLst/>
          </a:prstGeom>
          <a:gradFill>
            <a:gsLst>
              <a:gs pos="68000">
                <a:schemeClr val="tx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>
              <a:solidFill>
                <a:schemeClr val="tx1"/>
              </a:solidFill>
            </a:endParaRPr>
          </a:p>
        </p:txBody>
      </p:sp>
      <p:sp>
        <p:nvSpPr>
          <p:cNvPr id="5" name="Mezza cornice 4"/>
          <p:cNvSpPr/>
          <p:nvPr/>
        </p:nvSpPr>
        <p:spPr>
          <a:xfrm rot="10800000">
            <a:off x="8271792" y="1902034"/>
            <a:ext cx="890718" cy="4197453"/>
          </a:xfrm>
          <a:prstGeom prst="halfFrame">
            <a:avLst/>
          </a:prstGeom>
          <a:gradFill>
            <a:gsLst>
              <a:gs pos="68000">
                <a:schemeClr val="tx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 w="254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>
              <a:solidFill>
                <a:schemeClr val="tx1"/>
              </a:solidFill>
            </a:endParaRPr>
          </a:p>
        </p:txBody>
      </p:sp>
      <p:sp>
        <p:nvSpPr>
          <p:cNvPr id="17" name="Triangolo rettangolo 16"/>
          <p:cNvSpPr/>
          <p:nvPr/>
        </p:nvSpPr>
        <p:spPr>
          <a:xfrm>
            <a:off x="5888290" y="942085"/>
            <a:ext cx="465908" cy="100329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br>
              <a:rPr lang="it-IT" sz="1350" b="1" dirty="0"/>
            </a:br>
            <a:endParaRPr lang="it-IT" sz="135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705C0514-DBF0-DC0A-3F05-9CDB877DC43D}"/>
              </a:ext>
            </a:extLst>
          </p:cNvPr>
          <p:cNvSpPr/>
          <p:nvPr/>
        </p:nvSpPr>
        <p:spPr>
          <a:xfrm>
            <a:off x="571500" y="2187393"/>
            <a:ext cx="8000999" cy="1036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85000"/>
              </a:lnSpc>
              <a:buFont typeface="Wingdings" pitchFamily="2" charset="2"/>
              <a:buChar char="Ø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The method adopted for using the robot is based on the A-RAT methodology (Autonomous Robot Assisted Teaching), that allow students to interact with robot through tablet for responding to instructions.</a:t>
            </a:r>
            <a:endParaRPr lang="it-IE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FD803E07-FB22-9677-2B3D-535DFEDE61FD}"/>
              </a:ext>
            </a:extLst>
          </p:cNvPr>
          <p:cNvSpPr txBox="1">
            <a:spLocks/>
          </p:cNvSpPr>
          <p:nvPr/>
        </p:nvSpPr>
        <p:spPr>
          <a:xfrm>
            <a:off x="1717580" y="1349891"/>
            <a:ext cx="5785037" cy="54499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1800088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9449" kern="1200" spc="-9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it-IT" sz="3000" b="1" dirty="0">
              <a:latin typeface="Arial Black" panose="020B0A04020102020204" pitchFamily="34" charset="0"/>
            </a:endParaRPr>
          </a:p>
          <a:p>
            <a:pPr algn="ctr">
              <a:lnSpc>
                <a:spcPct val="100000"/>
              </a:lnSpc>
              <a:spcBef>
                <a:spcPts val="450"/>
              </a:spcBef>
            </a:pPr>
            <a:r>
              <a:rPr lang="it-IT" sz="2100" dirty="0">
                <a:latin typeface="Arial Black" panose="020B0A04020102020204" pitchFamily="34" charset="0"/>
              </a:rPr>
              <a:t>Method </a:t>
            </a:r>
            <a:r>
              <a:rPr lang="it-IT" sz="2100" dirty="0" err="1">
                <a:latin typeface="Arial Black" panose="020B0A04020102020204" pitchFamily="34" charset="0"/>
              </a:rPr>
              <a:t>used</a:t>
            </a:r>
            <a:r>
              <a:rPr lang="it-IT" sz="2100" dirty="0">
                <a:latin typeface="Arial Black" panose="020B0A04020102020204" pitchFamily="34" charset="0"/>
              </a:rPr>
              <a:t> with </a:t>
            </a:r>
            <a:r>
              <a:rPr lang="it-IT" sz="2100" dirty="0" err="1">
                <a:latin typeface="Arial Black" panose="020B0A04020102020204" pitchFamily="34" charset="0"/>
              </a:rPr>
              <a:t>robots</a:t>
            </a:r>
            <a:r>
              <a:rPr lang="it-IT" sz="2100" dirty="0">
                <a:latin typeface="Arial Black" panose="020B0A04020102020204" pitchFamily="34" charset="0"/>
              </a:rPr>
              <a:t> </a:t>
            </a:r>
          </a:p>
        </p:txBody>
      </p:sp>
      <p:pic>
        <p:nvPicPr>
          <p:cNvPr id="11" name="Immagine 10" descr="Immagine che contiene robot, giocattolo, automa meccanico, action figure&#10;&#10;Descrizione generata automaticamente">
            <a:extLst>
              <a:ext uri="{FF2B5EF4-FFF2-40B4-BE49-F238E27FC236}">
                <a16:creationId xmlns:a16="http://schemas.microsoft.com/office/drawing/2014/main" id="{C80646A1-6870-FF99-9549-FEAEFFE349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34" y="3799654"/>
            <a:ext cx="3168557" cy="1780088"/>
          </a:xfrm>
          <a:prstGeom prst="rect">
            <a:avLst/>
          </a:prstGeom>
        </p:spPr>
      </p:pic>
      <p:pic>
        <p:nvPicPr>
          <p:cNvPr id="3" name="Immagine 2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095178AF-6673-72BA-CA28-FFADD5F6E3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991" y="3934869"/>
            <a:ext cx="3585338" cy="178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401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zza cornice 3"/>
          <p:cNvSpPr/>
          <p:nvPr/>
        </p:nvSpPr>
        <p:spPr>
          <a:xfrm>
            <a:off x="12308" y="1323661"/>
            <a:ext cx="1285661" cy="5159689"/>
          </a:xfrm>
          <a:prstGeom prst="halfFrame">
            <a:avLst/>
          </a:prstGeom>
          <a:gradFill>
            <a:gsLst>
              <a:gs pos="68000">
                <a:schemeClr val="tx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>
              <a:solidFill>
                <a:schemeClr val="tx1"/>
              </a:solidFill>
            </a:endParaRPr>
          </a:p>
        </p:txBody>
      </p:sp>
      <p:sp>
        <p:nvSpPr>
          <p:cNvPr id="5" name="Mezza cornice 4"/>
          <p:cNvSpPr/>
          <p:nvPr/>
        </p:nvSpPr>
        <p:spPr>
          <a:xfrm rot="10800000">
            <a:off x="8271792" y="1902034"/>
            <a:ext cx="890718" cy="4197453"/>
          </a:xfrm>
          <a:prstGeom prst="halfFrame">
            <a:avLst/>
          </a:prstGeom>
          <a:gradFill>
            <a:gsLst>
              <a:gs pos="68000">
                <a:schemeClr val="tx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 w="254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>
              <a:solidFill>
                <a:schemeClr val="tx1"/>
              </a:solidFill>
            </a:endParaRPr>
          </a:p>
        </p:txBody>
      </p:sp>
      <p:sp>
        <p:nvSpPr>
          <p:cNvPr id="17" name="Triangolo rettangolo 16"/>
          <p:cNvSpPr/>
          <p:nvPr/>
        </p:nvSpPr>
        <p:spPr>
          <a:xfrm>
            <a:off x="5888290" y="942085"/>
            <a:ext cx="465908" cy="100329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br>
              <a:rPr lang="it-IT" sz="1350" b="1" dirty="0"/>
            </a:br>
            <a:endParaRPr lang="it-IT" sz="135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705C0514-DBF0-DC0A-3F05-9CDB877DC43D}"/>
              </a:ext>
            </a:extLst>
          </p:cNvPr>
          <p:cNvSpPr/>
          <p:nvPr/>
        </p:nvSpPr>
        <p:spPr>
          <a:xfrm>
            <a:off x="449451" y="2079370"/>
            <a:ext cx="8305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Improvement of: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attention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communication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imitation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social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behavior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interactions</a:t>
            </a:r>
          </a:p>
          <a:p>
            <a:endParaRPr lang="it-IT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171450" indent="-171450" algn="just">
              <a:buFont typeface="Wingdings" pitchFamily="2" charset="2"/>
              <a:buChar char="Ø"/>
            </a:pP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Investigate the </a:t>
            </a:r>
            <a:r>
              <a:rPr lang="it-IT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level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of </a:t>
            </a:r>
            <a:r>
              <a:rPr lang="it-IT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accessibility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of social robot in </a:t>
            </a:r>
            <a:r>
              <a:rPr lang="it-IT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terms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of </a:t>
            </a:r>
            <a:r>
              <a:rPr lang="it-IT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usability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it-IT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both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for </a:t>
            </a:r>
            <a:r>
              <a:rPr lang="it-IT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students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and support </a:t>
            </a:r>
            <a:r>
              <a:rPr lang="it-IT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teachers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it-IT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involved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30A0505B-3F6B-D2F3-2102-AEAB517E95BA}"/>
              </a:ext>
            </a:extLst>
          </p:cNvPr>
          <p:cNvSpPr txBox="1">
            <a:spLocks/>
          </p:cNvSpPr>
          <p:nvPr/>
        </p:nvSpPr>
        <p:spPr>
          <a:xfrm>
            <a:off x="1679481" y="1323661"/>
            <a:ext cx="5785037" cy="54499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1800088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9449" kern="1200" spc="-9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it-IT" sz="3000" b="1" dirty="0">
              <a:latin typeface="Arial Black" panose="020B0A04020102020204" pitchFamily="34" charset="0"/>
            </a:endParaRPr>
          </a:p>
          <a:p>
            <a:pPr algn="ctr">
              <a:lnSpc>
                <a:spcPct val="100000"/>
              </a:lnSpc>
              <a:spcBef>
                <a:spcPts val="450"/>
              </a:spcBef>
            </a:pPr>
            <a:r>
              <a:rPr lang="it-IT" sz="2100" dirty="0" err="1">
                <a:latin typeface="Arial Black" panose="020B0A04020102020204" pitchFamily="34" charset="0"/>
              </a:rPr>
              <a:t>Objectives</a:t>
            </a:r>
            <a:r>
              <a:rPr lang="it-IT" sz="2100" dirty="0">
                <a:latin typeface="Arial Black" panose="020B0A04020102020204" pitchFamily="34" charset="0"/>
              </a:rPr>
              <a:t> of the </a:t>
            </a:r>
            <a:r>
              <a:rPr lang="it-IT" sz="2100" dirty="0" err="1">
                <a:latin typeface="Arial Black" panose="020B0A04020102020204" pitchFamily="34" charset="0"/>
              </a:rPr>
              <a:t>intervention</a:t>
            </a:r>
            <a:endParaRPr lang="it-IT" sz="2100" dirty="0">
              <a:latin typeface="Arial Black" panose="020B0A0402010202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02D3062-A81A-34A2-3D37-E8EF2D33B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896" y="4730750"/>
            <a:ext cx="2297310" cy="172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519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zza cornice 3"/>
          <p:cNvSpPr/>
          <p:nvPr/>
        </p:nvSpPr>
        <p:spPr>
          <a:xfrm>
            <a:off x="12308" y="1323661"/>
            <a:ext cx="1285661" cy="5159689"/>
          </a:xfrm>
          <a:prstGeom prst="halfFrame">
            <a:avLst/>
          </a:prstGeom>
          <a:gradFill>
            <a:gsLst>
              <a:gs pos="68000">
                <a:schemeClr val="tx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>
              <a:solidFill>
                <a:schemeClr val="tx1"/>
              </a:solidFill>
            </a:endParaRPr>
          </a:p>
        </p:txBody>
      </p:sp>
      <p:sp>
        <p:nvSpPr>
          <p:cNvPr id="5" name="Mezza cornice 4"/>
          <p:cNvSpPr/>
          <p:nvPr/>
        </p:nvSpPr>
        <p:spPr>
          <a:xfrm rot="10800000">
            <a:off x="8271792" y="1902034"/>
            <a:ext cx="890718" cy="4197453"/>
          </a:xfrm>
          <a:prstGeom prst="halfFrame">
            <a:avLst/>
          </a:prstGeom>
          <a:gradFill>
            <a:gsLst>
              <a:gs pos="68000">
                <a:schemeClr val="tx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 w="254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>
              <a:solidFill>
                <a:schemeClr val="tx1"/>
              </a:solidFill>
            </a:endParaRPr>
          </a:p>
        </p:txBody>
      </p:sp>
      <p:sp>
        <p:nvSpPr>
          <p:cNvPr id="17" name="Triangolo rettangolo 16"/>
          <p:cNvSpPr/>
          <p:nvPr/>
        </p:nvSpPr>
        <p:spPr>
          <a:xfrm>
            <a:off x="5888290" y="942085"/>
            <a:ext cx="465908" cy="100329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br>
              <a:rPr lang="it-IT" sz="1350" b="1" dirty="0"/>
            </a:br>
            <a:endParaRPr lang="it-IT" sz="135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705C0514-DBF0-DC0A-3F05-9CDB877DC43D}"/>
              </a:ext>
            </a:extLst>
          </p:cNvPr>
          <p:cNvSpPr/>
          <p:nvPr/>
        </p:nvSpPr>
        <p:spPr>
          <a:xfrm>
            <a:off x="533400" y="2139950"/>
            <a:ext cx="8077200" cy="2448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6045" indent="-285750" algn="just">
              <a:lnSpc>
                <a:spcPct val="85000"/>
              </a:lnSpc>
              <a:buFont typeface="Wingdings" pitchFamily="2" charset="2"/>
              <a:buChar char="Ø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What are the requirements for a correct introduction of social robots in educational contexts?</a:t>
            </a:r>
          </a:p>
          <a:p>
            <a:pPr algn="just">
              <a:lnSpc>
                <a:spcPct val="85000"/>
              </a:lnSpc>
            </a:pPr>
            <a:endParaRPr lang="en-GB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106045" indent="-285750" algn="just">
              <a:lnSpc>
                <a:spcPct val="85000"/>
              </a:lnSpc>
              <a:buFont typeface="Wingdings" pitchFamily="2" charset="2"/>
              <a:buChar char="Ø"/>
            </a:pPr>
            <a:endParaRPr lang="en-GB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106045" indent="-285750" algn="just">
              <a:lnSpc>
                <a:spcPct val="85000"/>
              </a:lnSpc>
              <a:buFont typeface="Wingdings" pitchFamily="2" charset="2"/>
              <a:buChar char="Ø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What modality could be adopted for using social robots within individualized teaching proposals?</a:t>
            </a:r>
          </a:p>
          <a:p>
            <a:pPr algn="just">
              <a:lnSpc>
                <a:spcPct val="85000"/>
              </a:lnSpc>
            </a:pPr>
            <a:endParaRPr lang="en-GB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just">
              <a:lnSpc>
                <a:spcPct val="85000"/>
              </a:lnSpc>
            </a:pPr>
            <a:endParaRPr lang="en-GB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106045" indent="-285750" algn="just">
              <a:lnSpc>
                <a:spcPct val="85000"/>
              </a:lnSpc>
              <a:buFont typeface="Wingdings" pitchFamily="2" charset="2"/>
              <a:buChar char="Ø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Which learning and socialization needs of students with ASD can be addressed by social robots?</a:t>
            </a:r>
            <a:endParaRPr lang="it-IE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883EC578-1613-B217-C7B8-FD27A65F11FF}"/>
              </a:ext>
            </a:extLst>
          </p:cNvPr>
          <p:cNvSpPr txBox="1">
            <a:spLocks/>
          </p:cNvSpPr>
          <p:nvPr/>
        </p:nvSpPr>
        <p:spPr>
          <a:xfrm>
            <a:off x="1600200" y="1319592"/>
            <a:ext cx="5785037" cy="54499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1800088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9449" kern="1200" spc="-9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it-IT" sz="3000" b="1" dirty="0">
              <a:latin typeface="Arial Black" panose="020B0A04020102020204" pitchFamily="34" charset="0"/>
            </a:endParaRPr>
          </a:p>
          <a:p>
            <a:pPr algn="ctr">
              <a:lnSpc>
                <a:spcPct val="100000"/>
              </a:lnSpc>
              <a:spcBef>
                <a:spcPts val="450"/>
              </a:spcBef>
            </a:pPr>
            <a:r>
              <a:rPr lang="it-IT" sz="2100" dirty="0" err="1">
                <a:latin typeface="Arial Black" panose="020B0A04020102020204" pitchFamily="34" charset="0"/>
              </a:rPr>
              <a:t>Research</a:t>
            </a:r>
            <a:r>
              <a:rPr lang="it-IT" sz="2100" dirty="0">
                <a:latin typeface="Arial Black" panose="020B0A04020102020204" pitchFamily="34" charset="0"/>
              </a:rPr>
              <a:t> </a:t>
            </a:r>
            <a:r>
              <a:rPr lang="it-IT" sz="2100" dirty="0" err="1">
                <a:latin typeface="Arial Black" panose="020B0A04020102020204" pitchFamily="34" charset="0"/>
              </a:rPr>
              <a:t>questions</a:t>
            </a:r>
            <a:r>
              <a:rPr lang="it-IT" sz="2100" dirty="0">
                <a:latin typeface="Arial Black" panose="020B0A04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3612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zza cornice 3"/>
          <p:cNvSpPr/>
          <p:nvPr/>
        </p:nvSpPr>
        <p:spPr>
          <a:xfrm>
            <a:off x="12308" y="1323661"/>
            <a:ext cx="1285661" cy="5159689"/>
          </a:xfrm>
          <a:prstGeom prst="halfFrame">
            <a:avLst/>
          </a:prstGeom>
          <a:gradFill>
            <a:gsLst>
              <a:gs pos="68000">
                <a:schemeClr val="tx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>
              <a:solidFill>
                <a:schemeClr val="tx1"/>
              </a:solidFill>
            </a:endParaRPr>
          </a:p>
        </p:txBody>
      </p:sp>
      <p:sp>
        <p:nvSpPr>
          <p:cNvPr id="5" name="Mezza cornice 4"/>
          <p:cNvSpPr/>
          <p:nvPr/>
        </p:nvSpPr>
        <p:spPr>
          <a:xfrm rot="10800000">
            <a:off x="8271792" y="1902034"/>
            <a:ext cx="890718" cy="4197453"/>
          </a:xfrm>
          <a:prstGeom prst="halfFrame">
            <a:avLst/>
          </a:prstGeom>
          <a:gradFill>
            <a:gsLst>
              <a:gs pos="68000">
                <a:schemeClr val="tx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 w="254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>
              <a:solidFill>
                <a:schemeClr val="tx1"/>
              </a:solidFill>
            </a:endParaRPr>
          </a:p>
        </p:txBody>
      </p:sp>
      <p:sp>
        <p:nvSpPr>
          <p:cNvPr id="17" name="Triangolo rettangolo 16"/>
          <p:cNvSpPr/>
          <p:nvPr/>
        </p:nvSpPr>
        <p:spPr>
          <a:xfrm>
            <a:off x="5888290" y="942085"/>
            <a:ext cx="465908" cy="100329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br>
              <a:rPr lang="it-IT" sz="1350" b="1" dirty="0"/>
            </a:br>
            <a:endParaRPr lang="it-IT" sz="135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705C0514-DBF0-DC0A-3F05-9CDB877DC43D}"/>
              </a:ext>
            </a:extLst>
          </p:cNvPr>
          <p:cNvSpPr/>
          <p:nvPr/>
        </p:nvSpPr>
        <p:spPr>
          <a:xfrm>
            <a:off x="602559" y="2195582"/>
            <a:ext cx="7938882" cy="3155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85000"/>
              </a:lnSpc>
              <a:buFont typeface="Wingdings" pitchFamily="2" charset="2"/>
              <a:buChar char="Ø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Qualitative approach, that through naturalistic observations allowed to collect information on changes emerged following the intervention. </a:t>
            </a:r>
          </a:p>
          <a:p>
            <a:pPr algn="just">
              <a:lnSpc>
                <a:spcPct val="85000"/>
              </a:lnSpc>
            </a:pPr>
            <a:endParaRPr lang="en-GB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285750" indent="-285750" algn="just">
              <a:lnSpc>
                <a:spcPct val="85000"/>
              </a:lnSpc>
              <a:buFont typeface="Wingdings" pitchFamily="2" charset="2"/>
              <a:buChar char="Ø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Thematic analysis of the experiences of students with ASD and support teachers involved. </a:t>
            </a:r>
          </a:p>
          <a:p>
            <a:pPr algn="just">
              <a:lnSpc>
                <a:spcPct val="85000"/>
              </a:lnSpc>
            </a:pPr>
            <a:endParaRPr lang="en-GB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285750" indent="-285750" algn="just">
              <a:lnSpc>
                <a:spcPct val="85000"/>
              </a:lnSpc>
              <a:buFont typeface="Wingdings" pitchFamily="2" charset="2"/>
              <a:buChar char="Ø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Compilation of logbooks and feedback collection through focus groups with support teachers.</a:t>
            </a:r>
          </a:p>
          <a:p>
            <a:pPr marL="285750" indent="-285750" algn="just">
              <a:lnSpc>
                <a:spcPct val="85000"/>
              </a:lnSpc>
              <a:buFont typeface="Wingdings" pitchFamily="2" charset="2"/>
              <a:buChar char="Ø"/>
            </a:pPr>
            <a:endParaRPr lang="en-GB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just">
              <a:lnSpc>
                <a:spcPct val="85000"/>
              </a:lnSpc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These allowed to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analyze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qualitative data from participants for understanding the level of acceptability and replicability of intervention.</a:t>
            </a:r>
            <a:endParaRPr lang="it-IT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D2B49827-57FF-B7DC-870C-9CB62491E4E4}"/>
              </a:ext>
            </a:extLst>
          </p:cNvPr>
          <p:cNvSpPr txBox="1">
            <a:spLocks/>
          </p:cNvSpPr>
          <p:nvPr/>
        </p:nvSpPr>
        <p:spPr>
          <a:xfrm>
            <a:off x="1061610" y="1323661"/>
            <a:ext cx="7210182" cy="54499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1800088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9449" kern="1200" spc="-9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it-IT" sz="3000" b="1" dirty="0">
              <a:latin typeface="Arial Black" panose="020B0A04020102020204" pitchFamily="34" charset="0"/>
            </a:endParaRPr>
          </a:p>
          <a:p>
            <a:pPr algn="ctr">
              <a:lnSpc>
                <a:spcPct val="100000"/>
              </a:lnSpc>
              <a:spcBef>
                <a:spcPts val="450"/>
              </a:spcBef>
            </a:pPr>
            <a:r>
              <a:rPr lang="it-IT" sz="2100" dirty="0">
                <a:latin typeface="Arial Black" panose="020B0A04020102020204" pitchFamily="34" charset="0"/>
              </a:rPr>
              <a:t>Case study </a:t>
            </a:r>
            <a:r>
              <a:rPr lang="it-IT" sz="2100" dirty="0" err="1">
                <a:latin typeface="Arial Black" panose="020B0A04020102020204" pitchFamily="34" charset="0"/>
              </a:rPr>
              <a:t>methodology</a:t>
            </a:r>
            <a:r>
              <a:rPr lang="it-IT" sz="2100" dirty="0">
                <a:latin typeface="Arial Black" panose="020B0A04020102020204" pitchFamily="34" charset="0"/>
              </a:rPr>
              <a:t> and tools</a:t>
            </a:r>
          </a:p>
        </p:txBody>
      </p:sp>
    </p:spTree>
    <p:extLst>
      <p:ext uri="{BB962C8B-B14F-4D97-AF65-F5344CB8AC3E}">
        <p14:creationId xmlns:p14="http://schemas.microsoft.com/office/powerpoint/2010/main" val="2931029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zza cornice 3"/>
          <p:cNvSpPr/>
          <p:nvPr/>
        </p:nvSpPr>
        <p:spPr>
          <a:xfrm>
            <a:off x="12308" y="1323661"/>
            <a:ext cx="1285661" cy="5159689"/>
          </a:xfrm>
          <a:prstGeom prst="halfFrame">
            <a:avLst/>
          </a:prstGeom>
          <a:gradFill>
            <a:gsLst>
              <a:gs pos="68000">
                <a:schemeClr val="tx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>
              <a:solidFill>
                <a:schemeClr val="tx1"/>
              </a:solidFill>
            </a:endParaRPr>
          </a:p>
        </p:txBody>
      </p:sp>
      <p:sp>
        <p:nvSpPr>
          <p:cNvPr id="5" name="Mezza cornice 4"/>
          <p:cNvSpPr/>
          <p:nvPr/>
        </p:nvSpPr>
        <p:spPr>
          <a:xfrm rot="10800000">
            <a:off x="8271792" y="1981097"/>
            <a:ext cx="890718" cy="4197453"/>
          </a:xfrm>
          <a:prstGeom prst="halfFrame">
            <a:avLst/>
          </a:prstGeom>
          <a:gradFill>
            <a:gsLst>
              <a:gs pos="68000">
                <a:schemeClr val="tx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 w="254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>
              <a:solidFill>
                <a:schemeClr val="tx1"/>
              </a:solidFill>
            </a:endParaRPr>
          </a:p>
        </p:txBody>
      </p:sp>
      <p:sp>
        <p:nvSpPr>
          <p:cNvPr id="17" name="Triangolo rettangolo 16"/>
          <p:cNvSpPr/>
          <p:nvPr/>
        </p:nvSpPr>
        <p:spPr>
          <a:xfrm>
            <a:off x="5888290" y="942085"/>
            <a:ext cx="465908" cy="100329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br>
              <a:rPr lang="it-IT" sz="1350" b="1" dirty="0"/>
            </a:br>
            <a:endParaRPr lang="it-IT" sz="135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705C0514-DBF0-DC0A-3F05-9CDB877DC43D}"/>
              </a:ext>
            </a:extLst>
          </p:cNvPr>
          <p:cNvSpPr/>
          <p:nvPr/>
        </p:nvSpPr>
        <p:spPr>
          <a:xfrm>
            <a:off x="533400" y="1827384"/>
            <a:ext cx="8183751" cy="4427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85000"/>
              </a:lnSpc>
              <a:buFont typeface="Wingdings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Members:</a:t>
            </a:r>
          </a:p>
          <a:p>
            <a:pPr marL="285750" indent="-285750" algn="just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computer technician</a:t>
            </a:r>
          </a:p>
          <a:p>
            <a:pPr marL="285750" indent="-285750" algn="just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pedagogist </a:t>
            </a:r>
          </a:p>
          <a:p>
            <a:pPr marL="285750" indent="-285750" algn="just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neuropsychiatrist</a:t>
            </a:r>
          </a:p>
          <a:p>
            <a:pPr marL="285750" indent="-285750" algn="just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researcher </a:t>
            </a:r>
          </a:p>
          <a:p>
            <a:pPr marL="285750" indent="-285750" algn="just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support teacher coordinator </a:t>
            </a:r>
          </a:p>
          <a:p>
            <a:pPr algn="just">
              <a:lnSpc>
                <a:spcPct val="85000"/>
              </a:lnSpc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just">
              <a:lnSpc>
                <a:spcPct val="85000"/>
              </a:lnSpc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285750" indent="-285750" algn="just">
              <a:lnSpc>
                <a:spcPct val="85000"/>
              </a:lnSpc>
              <a:buFont typeface="Wingdings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The purposes:</a:t>
            </a:r>
            <a:endParaRPr lang="it-IE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provide guidance to support teachers (n. 10) of schools involved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identification of education tasks</a:t>
            </a:r>
            <a:endParaRPr lang="it-IE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definition of exercises consistent with student's educational objectives</a:t>
            </a:r>
            <a:endParaRPr lang="it-IE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training on programming and maintenance of robots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support in updating the Individualized Education Plan (IEP) of students involved</a:t>
            </a:r>
            <a:endParaRPr lang="it-IT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FD803E07-FB22-9677-2B3D-535DFEDE61FD}"/>
              </a:ext>
            </a:extLst>
          </p:cNvPr>
          <p:cNvSpPr txBox="1">
            <a:spLocks/>
          </p:cNvSpPr>
          <p:nvPr/>
        </p:nvSpPr>
        <p:spPr>
          <a:xfrm>
            <a:off x="1679481" y="1206190"/>
            <a:ext cx="5785037" cy="54499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1800088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9449" kern="1200" spc="-9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450"/>
              </a:spcBef>
            </a:pPr>
            <a:r>
              <a:rPr lang="it-IT" sz="3000" b="1" dirty="0">
                <a:latin typeface="Arial Black" panose="020B0A04020102020204" pitchFamily="34" charset="0"/>
              </a:rPr>
              <a:t>S</a:t>
            </a:r>
            <a:r>
              <a:rPr lang="it-IT" sz="2100" dirty="0">
                <a:latin typeface="Arial Black" panose="020B0A04020102020204" pitchFamily="34" charset="0"/>
              </a:rPr>
              <a:t>upport team </a:t>
            </a:r>
          </a:p>
        </p:txBody>
      </p:sp>
    </p:spTree>
    <p:extLst>
      <p:ext uri="{BB962C8B-B14F-4D97-AF65-F5344CB8AC3E}">
        <p14:creationId xmlns:p14="http://schemas.microsoft.com/office/powerpoint/2010/main" val="3050732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zza cornice 3"/>
          <p:cNvSpPr/>
          <p:nvPr/>
        </p:nvSpPr>
        <p:spPr>
          <a:xfrm>
            <a:off x="12308" y="1323661"/>
            <a:ext cx="1285661" cy="5159689"/>
          </a:xfrm>
          <a:prstGeom prst="halfFrame">
            <a:avLst/>
          </a:prstGeom>
          <a:gradFill>
            <a:gsLst>
              <a:gs pos="68000">
                <a:schemeClr val="tx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>
              <a:solidFill>
                <a:schemeClr val="tx1"/>
              </a:solidFill>
            </a:endParaRPr>
          </a:p>
        </p:txBody>
      </p:sp>
      <p:sp>
        <p:nvSpPr>
          <p:cNvPr id="5" name="Mezza cornice 4"/>
          <p:cNvSpPr/>
          <p:nvPr/>
        </p:nvSpPr>
        <p:spPr>
          <a:xfrm rot="10800000">
            <a:off x="8271792" y="1902034"/>
            <a:ext cx="890718" cy="4197453"/>
          </a:xfrm>
          <a:prstGeom prst="halfFrame">
            <a:avLst/>
          </a:prstGeom>
          <a:gradFill>
            <a:gsLst>
              <a:gs pos="68000">
                <a:schemeClr val="tx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 w="254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>
              <a:solidFill>
                <a:schemeClr val="tx1"/>
              </a:solidFill>
            </a:endParaRPr>
          </a:p>
        </p:txBody>
      </p:sp>
      <p:sp>
        <p:nvSpPr>
          <p:cNvPr id="17" name="Triangolo rettangolo 16"/>
          <p:cNvSpPr/>
          <p:nvPr/>
        </p:nvSpPr>
        <p:spPr>
          <a:xfrm>
            <a:off x="5888290" y="942085"/>
            <a:ext cx="465908" cy="100329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br>
              <a:rPr lang="it-IT" sz="1350" b="1" dirty="0"/>
            </a:br>
            <a:endParaRPr lang="it-IT" sz="135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705C0514-DBF0-DC0A-3F05-9CDB877DC43D}"/>
              </a:ext>
            </a:extLst>
          </p:cNvPr>
          <p:cNvSpPr/>
          <p:nvPr/>
        </p:nvSpPr>
        <p:spPr>
          <a:xfrm>
            <a:off x="534861" y="2120967"/>
            <a:ext cx="8074278" cy="3033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85000"/>
              </a:lnSpc>
              <a:buFont typeface="Wingdings" pitchFamily="2" charset="2"/>
              <a:buChar char="Ø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The profiling of participants (students with ASD) was carried out to identify a set of initial skills that could change over time and contribute to the definition of objectives and learning activities. </a:t>
            </a:r>
          </a:p>
          <a:p>
            <a:pPr algn="just">
              <a:lnSpc>
                <a:spcPct val="85000"/>
              </a:lnSpc>
            </a:pPr>
            <a:endParaRPr lang="it-IE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just">
              <a:lnSpc>
                <a:spcPct val="85000"/>
              </a:lnSpc>
            </a:pPr>
            <a:endParaRPr lang="it-IE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285750" indent="-285750" algn="just">
              <a:lnSpc>
                <a:spcPct val="85000"/>
              </a:lnSpc>
              <a:buFont typeface="Wingdings" pitchFamily="2" charset="2"/>
              <a:buChar char="Ø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P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articipants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’ selection criteria:</a:t>
            </a:r>
            <a:endParaRPr lang="it-IE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342900" lvl="0" indent="-342900" algn="just">
              <a:buFont typeface="Wingdings" pitchFamily="2" charset="2"/>
              <a:buChar char="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diagnosis of ASD</a:t>
            </a:r>
            <a:endParaRPr lang="it-IE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342900" lvl="0" indent="-342900" algn="just">
              <a:buFont typeface="Wingdings" pitchFamily="2" charset="2"/>
              <a:buChar char="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possibility of representing different classes/levels of the secondary school cycle</a:t>
            </a:r>
            <a:endParaRPr lang="it-IE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342900" lvl="0" indent="-342900" algn="just">
              <a:buFont typeface="Wingdings" pitchFamily="2" charset="2"/>
              <a:buChar char="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different levels of ASD</a:t>
            </a:r>
            <a:endParaRPr lang="it-IE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just"/>
            <a:endParaRPr lang="it-IT" sz="12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FD803E07-FB22-9677-2B3D-535DFEDE61FD}"/>
              </a:ext>
            </a:extLst>
          </p:cNvPr>
          <p:cNvSpPr txBox="1">
            <a:spLocks/>
          </p:cNvSpPr>
          <p:nvPr/>
        </p:nvSpPr>
        <p:spPr>
          <a:xfrm>
            <a:off x="1892362" y="1350017"/>
            <a:ext cx="5785037" cy="54499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1800088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9449" kern="1200" spc="-9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it-IT" sz="3000" dirty="0">
              <a:latin typeface="Arial Black" panose="020B0A04020102020204" pitchFamily="34" charset="0"/>
            </a:endParaRPr>
          </a:p>
          <a:p>
            <a:pPr algn="ctr"/>
            <a:endParaRPr lang="it-IT" sz="3000" b="1" dirty="0">
              <a:latin typeface="Arial Black" panose="020B0A04020102020204" pitchFamily="34" charset="0"/>
            </a:endParaRPr>
          </a:p>
          <a:p>
            <a:pPr algn="ctr"/>
            <a:endParaRPr lang="it-IT" sz="3000" b="1" dirty="0">
              <a:latin typeface="Arial Black" panose="020B0A04020102020204" pitchFamily="34" charset="0"/>
            </a:endParaRPr>
          </a:p>
          <a:p>
            <a:pPr algn="ctr">
              <a:lnSpc>
                <a:spcPct val="100000"/>
              </a:lnSpc>
              <a:spcBef>
                <a:spcPts val="450"/>
              </a:spcBef>
            </a:pPr>
            <a:r>
              <a:rPr lang="it-IT" sz="2100" dirty="0" err="1">
                <a:latin typeface="Arial Black" panose="020B0A04020102020204" pitchFamily="34" charset="0"/>
              </a:rPr>
              <a:t>Participants</a:t>
            </a:r>
            <a:endParaRPr lang="it-IT" sz="21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320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</TotalTime>
  <Words>1246</Words>
  <Application>Microsoft Macintosh PowerPoint</Application>
  <PresentationFormat>Personalizzato</PresentationFormat>
  <Paragraphs>180</Paragraphs>
  <Slides>16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Calibri</vt:lpstr>
      <vt:lpstr>LM Sans 10</vt:lpstr>
      <vt:lpstr>Wingdings</vt:lpstr>
      <vt:lpstr>Office Theme</vt:lpstr>
      <vt:lpstr>A case study of social robotics addressed to students with autism in upper secondary school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12_Slide_Intestazione_Dip_Scienze_Umane_2016</dc:title>
  <cp:lastModifiedBy>Traina, Ivan</cp:lastModifiedBy>
  <cp:revision>25</cp:revision>
  <dcterms:created xsi:type="dcterms:W3CDTF">2016-03-04T10:50:57Z</dcterms:created>
  <dcterms:modified xsi:type="dcterms:W3CDTF">2023-08-24T09:00:44Z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2016-03-04T00:00:00Z</vt:filetime>
  </property>
  <property fmtid="{D5CDD505-2E9C-101B-9397-08002B2CF9AE}" pid="3" name="Creator">
    <vt:lpwstr>Adobe Illustrator CS6 (Macintosh)</vt:lpwstr>
  </property>
  <property fmtid="{D5CDD505-2E9C-101B-9397-08002B2CF9AE}" pid="4" name="LastSaved">
    <vt:filetime>2016-03-04T00:00:00Z</vt:filetime>
  </property>
</Properties>
</file>